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8" r:id="rId5"/>
    <p:sldId id="260" r:id="rId6"/>
    <p:sldId id="263" r:id="rId7"/>
    <p:sldId id="264" r:id="rId8"/>
    <p:sldId id="269" r:id="rId9"/>
    <p:sldId id="261" r:id="rId10"/>
    <p:sldId id="265" r:id="rId11"/>
    <p:sldId id="262" r:id="rId12"/>
    <p:sldId id="271" r:id="rId13"/>
    <p:sldId id="272" r:id="rId14"/>
    <p:sldId id="282" r:id="rId15"/>
    <p:sldId id="283" r:id="rId16"/>
    <p:sldId id="273" r:id="rId17"/>
    <p:sldId id="270" r:id="rId18"/>
    <p:sldId id="276" r:id="rId19"/>
    <p:sldId id="277" r:id="rId20"/>
    <p:sldId id="278" r:id="rId21"/>
    <p:sldId id="281" r:id="rId22"/>
    <p:sldId id="274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876" y="37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37F8-4E61-4062-94A9-94B276999DA2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B544-1DD5-43A3-B588-5B879BFAE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32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je m’appelle HOARAU Jean François et je viens de l’académie de la Réunion.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36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F6A09-6054-4750-6B51-D2AEACEB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E66A49-0CB8-7819-3B54-12C4BF059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79F8F8-2A38-D348-6905-C4EA2486B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84FB9F-16A9-3241-3F1B-8F4C2960E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62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6E860-25D6-A04F-37CD-4BF50142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CF8A66-CC64-1F2A-BD53-6188E8C9C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9B52DC-277B-42E1-331B-27FE7A5C0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0B4F3E-56AD-31DC-507D-901B6DA88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59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802E8-8FD2-5E0C-BEEC-E7388AA4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87268A-D887-6DF3-BB3A-0ECDBC9DB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904D75-34FF-CEB2-77F2-C4E6F9055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F28718-88B1-8524-EB22-BCD9EFD3C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327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AD193-F4C4-6984-810F-D45408F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71D3BD-DC6F-A855-3A10-0628C1A46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132234-52B6-BCFE-EEA1-5578ECE7B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868D03-2DE8-4C92-E219-FDE1DE787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4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E73B-64E9-44D0-E7D0-475323B8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E4305E-9352-8FE7-DCC8-40D4AB79F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0C9766-0E30-133D-8C93-8CB40443D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1B25B-E8B6-C59C-9E9E-06DD7F1EA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8F6F-BB1E-C321-1904-51129EB67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147A1C-52B5-05F0-6E18-9333ED430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B340AF-3959-D389-8F6F-264CFE277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15981D-0725-1765-A6F9-C4911947F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43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95E60-6B74-8CD6-8F7F-29C6EA31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F6952B-6F47-84EE-62B0-CEABA5B49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C364D93-9F7F-6E40-0C86-82786F5F1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1217B5-F79A-2F44-40AC-9CC420257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7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3AFD-A5C4-43D5-4F36-CE435177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770F97-CEA6-3493-8F52-0D6F96194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DC935B-5D97-8393-CA69-D118B6717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3FDC7D-648B-449B-785B-79CD17EB3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14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F465-F074-3C68-240C-0FB6D6D8F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4B0918-C950-2270-1C0C-5679803512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C65544-1B13-EE52-406B-5874F71F3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3A6391-DDB7-9E96-2E0E-4B8536D21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6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877F4-79C0-FCFD-FB2F-69270C81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270E5C-30F5-4A5A-188C-F662E1901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9B534D-4B72-7CB3-C811-0EA40CF4A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02ACB4-82E3-96D7-53D0-0243A7EDB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8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40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EAE89-D10E-E5A9-D7A7-BC5A723D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17E2B1-970E-3E56-890F-C225FF1DE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3ECD30-D33F-60BE-A625-EC6FB960D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8C6AC0-6B25-B9F9-F656-C2E0D3A14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61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AE9AD-9B8E-93D9-6B3B-7F80857C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9FDAD1-5CD6-54B8-740F-B00B50FBA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537133-941B-E364-4021-B2BF043F3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7041E7-7A1F-F1FD-2991-31D66547C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5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EFA7A-8DC9-D432-1315-B4FBB39EC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08E852-4CCA-9EBA-785E-F332FC806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F4DCC3-7E88-E893-80F7-9C8500978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FA9F51-2DEB-3D25-6D37-BDCB0E245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35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9B69D-2D71-AB3D-51E0-7C3BEAB3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F7BC92-20B1-1CF1-26C3-5B085A121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70FE90-AEF8-BC82-0D14-A6E211975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7960B6-F600-0CA5-79CF-460C52497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88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42096-95C7-B746-D743-5E9E55487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960B85-D214-B062-C772-2C326D714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980CBE-58DB-168A-7436-FEF2CEB5F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EB594-23DA-8940-07B2-7172F7DEE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72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3810-AE64-FCF8-D027-0EA7E81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31858E-B158-AD95-3875-5B7CBC35B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A6AF4F-9F68-2B9A-DE26-76E5F0ABF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629D6-BE19-E2F8-5CD3-44C9FA30D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01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C2916-3F98-95ED-DEAA-C355E8B19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327D11-F75D-D8B5-A066-38DDA96AE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B37494-B996-D2B2-7DCB-49B12A4ED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FA3332-C2D1-5024-B49D-8F48732F7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47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11F89-B3C5-9799-A5D9-42452123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F40196F-6F9D-E4CD-9322-61B55A1DC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6F10CD-3ACF-6240-F1C2-179794011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76A677-2715-B2AC-45EC-300FA9A41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56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BAEC-0EF5-82FF-976F-250946A7A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2089E5-38FB-E24B-0DD4-A247A48FF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657E16-2FD4-4127-F137-A97E40273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65684F-26A3-6ACA-A507-45D18EE8C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37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A0A71-8975-65E8-F4F9-5A784CC5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DE0DCF-32C6-F99C-C978-FF96FB7D4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DFA0B0-93FA-76AA-3C3C-38E6311A2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A67169-E0BE-BAFA-48D7-17F482E88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0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FD848-B4CB-39FA-47F8-45643F11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29B02B-D938-2030-448A-C1ED7073D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59AA54-2644-0B8B-4317-5344AAADB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EA1096-16EE-F260-DDF3-2607E59FB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1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9A4B-911E-B7A8-3F23-D4504812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7626D8-8D0E-85C5-4DF8-50276F91B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1FCE97-D705-8371-537B-28C1B526C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6AAE27-A31C-4014-A121-AD0880BF5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66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A76D-F406-A962-1A0D-EEE0C3445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63DA9A-C1A8-9109-656E-00CC40E67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5B89B9-B1AE-62BA-F348-B3A2B5EAC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commencerai par vous présenter l’entreprise que j’ai choisi et son contexte, ce qui nous amènera à l’énoncé d’une problématique, puis je vous  détaillerai ma démarche de résolution qui m’a permis de répondre à cette problématique. Je présenterai par la suite une séquence pédagogique qui prend appui sur ce support industriel et je finirai sur un bilan de cette  étude.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BFB739-9293-4728-8D6C-DFD13BED8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DB544-1DD5-43A3-B588-5B879BFAEC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1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4EA2FF-2EC8-DDF1-EECD-591565AF1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59FCBB-AE72-A134-11B6-0A5C86CBF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2FEF1-D612-B8A4-45CB-DB595823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2A84-0C71-4C48-8ED5-70AC87945D21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2CAD5-29A9-7B04-0A2C-F113B011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BA6B2-EEB7-7949-163E-44FFE9DF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8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2776F-62AF-A438-963A-7A323A86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A273EB-BDBF-C205-198E-A3E633207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EF5419-F914-38A0-C2AF-8B451339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68A4-6D65-49AC-AA04-B083ED1C745D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45156-A7F2-2DDD-9F5A-BC0D5438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22F1D-EFDB-0693-EE12-EEB59582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71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0F6D75-DA6A-0A49-8269-2CAABAB0D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76BE24-A3CB-BCB2-73B6-CA4F97DEF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1D74D-D905-8E08-9BBC-8BBC3DDB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6D99-1164-4D14-9D80-2D4E45795B63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7E2E4C-ABC3-4156-46C4-0CDB64C5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CC68E3-78D1-A9BC-561E-5C28B89F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9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29793-5315-0568-554F-7ADCAD0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0CA37-F5B9-0A55-ADD9-7D5CC25F8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EFFED3-BCA3-BF66-F292-86211054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4AC6-1D61-4A4B-892E-AE8A89140E98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16FB6B-F1B3-5366-3937-3E9F8B3D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6F67A-2CF7-A878-33FF-F99A4CC1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5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F18C5-27CE-37D5-AE8D-C4AFD029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FB3101-BAFA-E547-B51E-8F88B630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E49A1-7736-84BD-3A64-C459DA4C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3BEB-43D6-4473-B6C2-E6DF4ED02F7C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844C25-E687-833C-9E76-A7193FB3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5153D-0D1E-2795-FCE2-0334636A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87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ABCA6-A69A-5685-E72E-F3A606C8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2CD893-8E6A-2225-3842-77CE4925B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C203AB-9368-21DA-79F8-F78CC77CC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7B95E1-848B-91D5-4DCD-F527768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0695-AEDB-437C-9688-726F55C0469F}" type="datetime10">
              <a:rPr lang="fr-FR" smtClean="0"/>
              <a:t>21:50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CA0D7E-BBF1-069A-A7D9-69E9DC07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8B563D-15F6-95BD-5931-EE975C93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DCC32-BC7E-C0A0-3AB4-E05194A9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57FA39-0D8A-E533-007B-C3E7532F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539110-D971-4DFB-4831-9DE5BE51F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B69264-5277-F817-57A4-D854990CA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218249-32A5-8AD4-C5C3-B33532508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DEECCF-CCCF-E7AF-A1A6-72BC785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134F-2CE2-4E58-BE7F-084245365085}" type="datetime10">
              <a:rPr lang="fr-FR" smtClean="0"/>
              <a:t>21:50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283BE1-E231-A7F5-6F91-EB164D5F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546C53-105F-C506-86C7-4391B5BC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1A0A4-4C67-7436-E54D-CC57B811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78C1AD-D674-FA88-2AB1-35684BE5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086B-62F3-41CF-AE14-1A0BCD26390E}" type="datetime10">
              <a:rPr lang="fr-FR" smtClean="0"/>
              <a:t>21:50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0A0522-014A-84FA-85F0-35318831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AF5759-65E9-8F78-3E73-8919B332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8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6A0BDB-7DAB-5090-8D4A-9DCB27CC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5A84-D2AB-4F94-8E09-5FB9EBAC11B4}" type="datetime10">
              <a:rPr lang="fr-FR" smtClean="0"/>
              <a:t>21:50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31F846-2416-CB3B-DFC0-63CBAD38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F8BA48-D99E-BAF3-DDA5-8AB07AA5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1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33707-21B2-2B08-D5C6-C8CEC6B3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A8594-E0D5-7125-38AC-1FB4DEE5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DFC09D-47F6-CF88-C719-FE3EA2D4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1B17A-460E-5C79-7B88-C7DD2A2A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54AA-25EE-4644-95D8-A63833F1E0E7}" type="datetime10">
              <a:rPr lang="fr-FR" smtClean="0"/>
              <a:t>21:50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C2345B-BB92-E538-3690-8F03C5A5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893A7F-F813-0294-7F51-7C606303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D093D-4689-31CD-4606-8E40CB48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5FB8AA-1306-8C99-F04F-308FD0A69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BE7C4A-C4D1-E080-0C7D-97EACE2FD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0C4BF-8440-FE85-A98E-6DF7D241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227C-5A06-4CE9-8911-AD8F1BD548EF}" type="datetime10">
              <a:rPr lang="fr-FR" smtClean="0"/>
              <a:t>21:50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9295A7-C5C6-127D-9B3B-7091FA2B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64864D-467B-1672-7019-6BF1FF4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92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DD039E-6003-F93A-0267-DD4A9A18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8E631F-B295-2EBB-313D-0553D75A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43EF3-FADC-192C-B30B-504255947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ED779-6A38-4289-8298-1C48A8F99D9C}" type="datetime10">
              <a:rPr lang="fr-FR" smtClean="0"/>
              <a:t>21:50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19CF6-2481-1CE3-CD61-2797B23E1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0BC4B4-CB39-4A12-5761-DF434FC58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AF76-9FF1-49C8-A36D-22F8F05A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9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6F9DB6-80B1-E99E-A5CB-9C1F1B50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397" y="-310599"/>
            <a:ext cx="2587230" cy="100190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F373CCCF-49D6-F12F-249F-EDEC5A3B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2024" y="0"/>
            <a:ext cx="226134" cy="8775064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6ACB1E-5CF3-4947-6353-C728593D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631" y="175734"/>
            <a:ext cx="8566936" cy="1041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182880" tIns="45720" rIns="182880" bIns="45720" anchor="ctr" anchorCtr="0" upright="1">
            <a:no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Epreuve de leçon</a:t>
            </a:r>
            <a:endParaRPr lang="fr-F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1A605-9BBE-5348-E2A0-8B0D2C6B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7607A5-7B33-9A2C-0A07-6410DA51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2D9B8F0-D631-6289-F977-530119D7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241" y="37359"/>
            <a:ext cx="2247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F0BD87A-799F-FC5C-AD3E-490A28467BB3}"/>
              </a:ext>
            </a:extLst>
          </p:cNvPr>
          <p:cNvSpPr txBox="1"/>
          <p:nvPr/>
        </p:nvSpPr>
        <p:spPr>
          <a:xfrm>
            <a:off x="-265813" y="6288989"/>
            <a:ext cx="96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HOARAU Jean-François       Numéro de candidat: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02246361935</a:t>
            </a:r>
            <a:endParaRPr lang="fr-FR" sz="2400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67C48AC3-A22B-A3C2-7839-E04482F5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mtClean="0"/>
              <a:t>1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57B729-F757-AC85-A717-2765C927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2762-F726-41F3-8A7C-EA2E9EF1F8E8}" type="datetime10">
              <a:rPr lang="fr-FR" smtClean="0"/>
              <a:t>21:50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633C17-34E4-039D-A035-E94C4A3D51C4}"/>
              </a:ext>
            </a:extLst>
          </p:cNvPr>
          <p:cNvSpPr txBox="1"/>
          <p:nvPr/>
        </p:nvSpPr>
        <p:spPr>
          <a:xfrm>
            <a:off x="1307805" y="2743200"/>
            <a:ext cx="669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du système</a:t>
            </a:r>
          </a:p>
        </p:txBody>
      </p:sp>
    </p:spTree>
    <p:extLst>
      <p:ext uri="{BB962C8B-B14F-4D97-AF65-F5344CB8AC3E}">
        <p14:creationId xmlns:p14="http://schemas.microsoft.com/office/powerpoint/2010/main" val="208863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6FB5-F01D-5C78-7B62-80298E07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399ED6-B8F4-C691-5F4F-74CE2F316B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5375AD5D-BC45-8C10-BD8E-539A6307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2D0A1-4F7B-87E9-DEB2-97CC984B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30E2B5-17DD-B695-AC75-81444DB7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0544062-7FE0-AADE-C385-57ABF348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A0E5AB-521B-57DF-4658-FCC37A47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10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017047-FAAD-26C6-62E8-9806F9E85836}"/>
              </a:ext>
            </a:extLst>
          </p:cNvPr>
          <p:cNvSpPr txBox="1"/>
          <p:nvPr/>
        </p:nvSpPr>
        <p:spPr>
          <a:xfrm>
            <a:off x="356838" y="1328195"/>
            <a:ext cx="1207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mise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17CA45-0B47-9142-E622-912A1EEB1279}"/>
              </a:ext>
            </a:extLst>
          </p:cNvPr>
          <p:cNvSpPr txBox="1"/>
          <p:nvPr/>
        </p:nvSpPr>
        <p:spPr>
          <a:xfrm>
            <a:off x="907268" y="2259808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1F5641-FF84-75DF-9756-F0B53105062A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8167841-B6F4-B2B4-D6DA-B490ECEC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20AA7D-6E7B-B5CA-0966-F9E31AB10CD9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A17FD6-F11A-11BA-36AA-99418EDEAC66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CDF652-3B66-8570-4947-3299A323E3C4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23669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3D9E5-2BB6-B64A-10BB-F6337DB2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D8D11-731E-936F-7A41-689CB2A62C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9FFF1316-BFEB-7F73-63D6-D9D7823B7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AED4E-016A-E8C1-08A3-69F0CC8E2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B0EBD8-B469-07A1-190F-3B7207F4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CB722A1-C17F-31C1-A56E-D39B8245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0627EA-C4DB-DB75-0DC9-CB6B8263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11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FC208A0-6682-EEC0-DE5B-8B11D55C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E41839-048C-61DD-3C04-FBFF70935360}"/>
              </a:ext>
            </a:extLst>
          </p:cNvPr>
          <p:cNvSpPr txBox="1"/>
          <p:nvPr/>
        </p:nvSpPr>
        <p:spPr>
          <a:xfrm>
            <a:off x="759940" y="1412412"/>
            <a:ext cx="116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Placement de la séquence dans la progression  </a:t>
            </a:r>
          </a:p>
        </p:txBody>
      </p:sp>
    </p:spTree>
    <p:extLst>
      <p:ext uri="{BB962C8B-B14F-4D97-AF65-F5344CB8AC3E}">
        <p14:creationId xmlns:p14="http://schemas.microsoft.com/office/powerpoint/2010/main" val="135418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F1AB1-7C5E-0BCA-1A1C-55E260F7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63AE5-927F-7E95-EA17-18F9CE2E154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80258C65-A3BE-D3C4-7AC2-1518119D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6446FB-A827-1156-3087-46AFD242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59139-5C5B-6E43-8CDC-155D2DD1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7BCEA09-80FA-E95A-2228-D1220534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8DFECB-3F2E-6F1E-2787-E9412598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12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814D3D9-A2C5-74A3-DD9B-0A195240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4722C2-0B50-7E38-E832-3896ACEA306C}"/>
              </a:ext>
            </a:extLst>
          </p:cNvPr>
          <p:cNvSpPr txBox="1"/>
          <p:nvPr/>
        </p:nvSpPr>
        <p:spPr>
          <a:xfrm>
            <a:off x="3129783" y="1041751"/>
            <a:ext cx="47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</a:rPr>
              <a:t>Fiche séquence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90970F3-1F62-E1AA-5E46-642A5781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31278"/>
              </p:ext>
            </p:extLst>
          </p:nvPr>
        </p:nvGraphicFramePr>
        <p:xfrm>
          <a:off x="838200" y="1160599"/>
          <a:ext cx="9542737" cy="589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1894">
                  <a:extLst>
                    <a:ext uri="{9D8B030D-6E8A-4147-A177-3AD203B41FA5}">
                      <a16:colId xmlns:a16="http://schemas.microsoft.com/office/drawing/2014/main" val="1100168578"/>
                    </a:ext>
                  </a:extLst>
                </a:gridCol>
                <a:gridCol w="7170843">
                  <a:extLst>
                    <a:ext uri="{9D8B030D-6E8A-4147-A177-3AD203B41FA5}">
                      <a16:colId xmlns:a16="http://schemas.microsoft.com/office/drawing/2014/main" val="2191148791"/>
                    </a:ext>
                  </a:extLst>
                </a:gridCol>
              </a:tblGrid>
              <a:tr h="6681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70555"/>
                  </a:ext>
                </a:extLst>
              </a:tr>
              <a:tr h="483208">
                <a:tc>
                  <a:txBody>
                    <a:bodyPr/>
                    <a:lstStyle/>
                    <a:p>
                      <a:r>
                        <a:rPr lang="fr-FR" sz="2800" b="1" dirty="0">
                          <a:solidFill>
                            <a:srgbClr val="002060"/>
                          </a:solidFill>
                        </a:rPr>
                        <a:t>Thème: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86690"/>
                  </a:ext>
                </a:extLst>
              </a:tr>
              <a:tr h="705386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Objectif pédagogique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85411"/>
                  </a:ext>
                </a:extLst>
              </a:tr>
              <a:tr h="705386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Compétences visées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65498"/>
                  </a:ext>
                </a:extLst>
              </a:tr>
              <a:tr h="852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Compétences exploitées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476765"/>
                  </a:ext>
                </a:extLst>
              </a:tr>
              <a:tr h="852721">
                <a:tc>
                  <a:txBody>
                    <a:bodyPr/>
                    <a:lstStyle/>
                    <a:p>
                      <a:r>
                        <a:rPr lang="fr-FR" b="1" dirty="0"/>
                        <a:t>Connaissances associées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488331"/>
                  </a:ext>
                </a:extLst>
              </a:tr>
              <a:tr h="639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>
                          <a:solidFill>
                            <a:srgbClr val="002060"/>
                          </a:solidFill>
                        </a:rPr>
                        <a:t>Pré-requis</a:t>
                      </a:r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59498"/>
                  </a:ext>
                </a:extLst>
              </a:tr>
              <a:tr h="887941">
                <a:tc>
                  <a:txBody>
                    <a:bodyPr/>
                    <a:lstStyle/>
                    <a:p>
                      <a:r>
                        <a:rPr lang="fr-FR" sz="2000" b="1" dirty="0"/>
                        <a:t>Systèmes: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1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77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05B6-6440-1D08-033F-0EA53D18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5B43FD-65F0-7227-2EEB-E3846A99A4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EEB291BC-4AB6-C602-95DF-571B1C11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8036E-83DF-B326-ADD8-5BE1F818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A3E15-F0E9-B268-D76B-6B025D60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E5E2F5C-3B98-BB47-F44B-9193E8686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7C1741-468C-2EEC-A2B4-B2E099A8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13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89BAB41-900F-10A8-A42D-590F4B27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201C76-7750-3EB3-8C28-E320C5BCF505}"/>
              </a:ext>
            </a:extLst>
          </p:cNvPr>
          <p:cNvSpPr txBox="1"/>
          <p:nvPr/>
        </p:nvSpPr>
        <p:spPr>
          <a:xfrm>
            <a:off x="1183686" y="1359777"/>
            <a:ext cx="908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Répartition des séances sur la séquence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C578091-7D8B-D20A-45EE-3EC856B78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03515"/>
              </p:ext>
            </p:extLst>
          </p:nvPr>
        </p:nvGraphicFramePr>
        <p:xfrm>
          <a:off x="683958" y="2134137"/>
          <a:ext cx="9452499" cy="374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839">
                  <a:extLst>
                    <a:ext uri="{9D8B030D-6E8A-4147-A177-3AD203B41FA5}">
                      <a16:colId xmlns:a16="http://schemas.microsoft.com/office/drawing/2014/main" val="1772385175"/>
                    </a:ext>
                  </a:extLst>
                </a:gridCol>
                <a:gridCol w="7535660">
                  <a:extLst>
                    <a:ext uri="{9D8B030D-6E8A-4147-A177-3AD203B41FA5}">
                      <a16:colId xmlns:a16="http://schemas.microsoft.com/office/drawing/2014/main" val="3687100971"/>
                    </a:ext>
                  </a:extLst>
                </a:gridCol>
              </a:tblGrid>
              <a:tr h="6259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1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642181"/>
                  </a:ext>
                </a:extLst>
              </a:tr>
              <a:tr h="462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083911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907752"/>
                  </a:ext>
                </a:extLst>
              </a:tr>
              <a:tr h="568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2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62692"/>
                  </a:ext>
                </a:extLst>
              </a:tr>
              <a:tr h="44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252444"/>
                  </a:ext>
                </a:extLst>
              </a:tr>
              <a:tr h="34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753147"/>
                  </a:ext>
                </a:extLst>
              </a:tr>
              <a:tr h="336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3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67348"/>
                  </a:ext>
                </a:extLst>
              </a:tr>
              <a:tr h="33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813817"/>
                  </a:ext>
                </a:extLst>
              </a:tr>
              <a:tr h="34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1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DFB3FDC-0F54-A196-CDD3-1AEF29CA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1212387"/>
            <a:ext cx="6584950" cy="200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39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36D8-BF2C-0062-A274-05269199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2D188-8A14-FF7D-81ED-F857DF24C6C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2AD0CBDF-FE26-AE66-B028-9F9E9EEF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E851B-814B-1188-D160-CB171DE2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AA4C2-0A4F-242A-0026-A5ADFD5E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52F45C7-C2D6-D3C4-9CE4-46F774F9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AA628B-2C03-841A-0524-5A897447F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14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9D1A8FA-42E1-DD2B-EA87-F7A49228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08:07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74D927-F8D5-3670-2B65-CB003FA10E64}"/>
              </a:ext>
            </a:extLst>
          </p:cNvPr>
          <p:cNvSpPr txBox="1"/>
          <p:nvPr/>
        </p:nvSpPr>
        <p:spPr>
          <a:xfrm>
            <a:off x="1183686" y="1359777"/>
            <a:ext cx="908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Apport de connaissance et td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1635FA-E510-A6C0-6494-3B9F7D73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1212387"/>
            <a:ext cx="6584950" cy="200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85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6B7E8-05CD-9A5A-626E-05A71F756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1A9C0A-015D-B7F7-35E1-3A5B22A898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53D99048-CC70-65C9-30A6-F9F8241A6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D2734-E108-8B09-FFA5-1FFB3D01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BCB5A-E4F0-703F-5ED1-1969E953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F216EBE-4805-C344-6EF1-36CB341E7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861EA8-8F39-AD1A-4DCC-946401C7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15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74A4AE5-4505-E6D0-FFE7-78F72866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08:08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56A007-9FCC-E2CF-CF00-A52F0EFBAA14}"/>
              </a:ext>
            </a:extLst>
          </p:cNvPr>
          <p:cNvSpPr txBox="1"/>
          <p:nvPr/>
        </p:nvSpPr>
        <p:spPr>
          <a:xfrm>
            <a:off x="1183686" y="1359777"/>
            <a:ext cx="908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Organisation spatiale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AF3E8D-566F-5AE6-E3D6-8F56622C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1212387"/>
            <a:ext cx="6584950" cy="200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59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1E337-A74E-32B8-1556-03D4C60F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75CBB-686D-D1A4-A2B3-109524880F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421530DA-F672-48D7-9780-38D6A887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70309-A197-02A5-C652-6C58EA6D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8A2F1C-C90D-BBC3-E1DD-44D397D9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6506140-E453-46F3-52EB-699F6502E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51C062-D288-3668-AA16-6F259CD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16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8E6FBE-749D-9B98-0B22-61BC4E862D53}"/>
              </a:ext>
            </a:extLst>
          </p:cNvPr>
          <p:cNvSpPr txBox="1"/>
          <p:nvPr/>
        </p:nvSpPr>
        <p:spPr>
          <a:xfrm>
            <a:off x="356838" y="1328195"/>
            <a:ext cx="1207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mise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5E31CF-2BD5-C58E-922C-665CA7F63B0F}"/>
              </a:ext>
            </a:extLst>
          </p:cNvPr>
          <p:cNvSpPr txBox="1"/>
          <p:nvPr/>
        </p:nvSpPr>
        <p:spPr>
          <a:xfrm>
            <a:off x="907268" y="2259808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C54685-A6A4-2C0C-A878-3E2E39AE4019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87D2BBA-E73B-23C4-5DD7-BF4C12B1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CF5C69-3D28-BAE2-F188-A45C81ACB785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6E7AD1-FA95-2345-1623-84C1B7FE7746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A5BB5D-4876-2BE8-C702-888996C77FE9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17281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130C6-3A52-9776-4B74-431F3C65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50903F-ACD3-3214-A918-30FB6D5A8BE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9E45E800-E0F4-D046-904C-1C21F195C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1C002-3EC9-9CEA-92F5-3642F7CB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AB3E61-2633-CDD4-0EBA-AAEF7F0F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EDD666-FB8A-F1C0-67CC-F6F041AD7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Séance développée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DD64FD3-D588-8E9C-59B2-6160874C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17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9CFCDFA-015E-1074-DA0C-69C7B4A1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B8A5C7-5755-7D1A-9CF4-1C69BD60748B}"/>
              </a:ext>
            </a:extLst>
          </p:cNvPr>
          <p:cNvSpPr txBox="1"/>
          <p:nvPr/>
        </p:nvSpPr>
        <p:spPr>
          <a:xfrm>
            <a:off x="529716" y="1058038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Démarche pédagogique: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D2378A-ABDE-F2AD-02CE-9686F0511257}"/>
              </a:ext>
            </a:extLst>
          </p:cNvPr>
          <p:cNvSpPr txBox="1"/>
          <p:nvPr/>
        </p:nvSpPr>
        <p:spPr>
          <a:xfrm>
            <a:off x="545419" y="3599128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Contexte: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B060B-311E-5270-339E-658F17A8E99B}"/>
              </a:ext>
            </a:extLst>
          </p:cNvPr>
          <p:cNvSpPr txBox="1"/>
          <p:nvPr/>
        </p:nvSpPr>
        <p:spPr>
          <a:xfrm>
            <a:off x="545419" y="4412962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Problématique: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0FF032-2339-9706-6348-1E55C453208C}"/>
              </a:ext>
            </a:extLst>
          </p:cNvPr>
          <p:cNvSpPr txBox="1"/>
          <p:nvPr/>
        </p:nvSpPr>
        <p:spPr>
          <a:xfrm>
            <a:off x="529715" y="1796909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Organisation pédagogique: </a:t>
            </a:r>
          </a:p>
        </p:txBody>
      </p:sp>
    </p:spTree>
    <p:extLst>
      <p:ext uri="{BB962C8B-B14F-4D97-AF65-F5344CB8AC3E}">
        <p14:creationId xmlns:p14="http://schemas.microsoft.com/office/powerpoint/2010/main" val="2643117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576EB-D103-88E9-86FD-2CD46943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86DFD7-1629-F7BD-EB2A-D3FACCF54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4D5F062E-27A4-94DA-FA2A-327421B5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6667D-7A12-21C0-1708-5B89762F6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C34B5-2007-E5D7-FEEE-75DEF408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AE4A9D2-74B6-CFD6-ACA6-C1A862B6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Séance développée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4F6E1F-7C12-F3EA-79F3-12739753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18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113FF58-E6CB-DDB0-B91B-6E5B22B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BB9C96-F949-45E9-3E89-74E58CA9D75F}"/>
              </a:ext>
            </a:extLst>
          </p:cNvPr>
          <p:cNvSpPr txBox="1"/>
          <p:nvPr/>
        </p:nvSpPr>
        <p:spPr>
          <a:xfrm>
            <a:off x="529716" y="1058038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Déroulement de la séance</a:t>
            </a:r>
          </a:p>
        </p:txBody>
      </p:sp>
    </p:spTree>
    <p:extLst>
      <p:ext uri="{BB962C8B-B14F-4D97-AF65-F5344CB8AC3E}">
        <p14:creationId xmlns:p14="http://schemas.microsoft.com/office/powerpoint/2010/main" val="22733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C2CA-207D-FE5F-C4D5-C4CDA1DC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44FDC9-C320-5054-2500-3F7496560B2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B4418504-D463-8BCC-0630-5631ED5A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F5EB8-9CCB-43A8-6F0F-525E3449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DCEC6-F876-1A82-A094-C1F508BF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E8EFCE7-B144-BEC2-EDF3-BFBFA15A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Séance développée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FBD633-34F5-6450-ED02-4CFAF71C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19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762682A-F0AD-EBCA-46F9-8E48D754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18885EE-652B-8390-E07E-7A77DD2D53BD}"/>
              </a:ext>
            </a:extLst>
          </p:cNvPr>
          <p:cNvSpPr txBox="1"/>
          <p:nvPr/>
        </p:nvSpPr>
        <p:spPr>
          <a:xfrm>
            <a:off x="529717" y="983074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Mesures réalisées :</a:t>
            </a:r>
          </a:p>
        </p:txBody>
      </p:sp>
    </p:spTree>
    <p:extLst>
      <p:ext uri="{BB962C8B-B14F-4D97-AF65-F5344CB8AC3E}">
        <p14:creationId xmlns:p14="http://schemas.microsoft.com/office/powerpoint/2010/main" val="73277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6F9DB6-80B1-E99E-A5CB-9C1F1B50B8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F373CCCF-49D6-F12F-249F-EDEC5A3BC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1A605-9BBE-5348-E2A0-8B0D2C6B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7607A5-7B33-9A2C-0A07-6410DA51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2D9B8F0-D631-6289-F977-530119D7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A0853E5-C2CD-4677-49D7-A4A7CB39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8AFA69-DBA2-1149-DBAC-0D3228A284DA}"/>
              </a:ext>
            </a:extLst>
          </p:cNvPr>
          <p:cNvSpPr txBox="1"/>
          <p:nvPr/>
        </p:nvSpPr>
        <p:spPr>
          <a:xfrm>
            <a:off x="356838" y="1328195"/>
            <a:ext cx="1207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et matériels misent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11065B-089D-B70E-2752-470D9A6539C2}"/>
              </a:ext>
            </a:extLst>
          </p:cNvPr>
          <p:cNvSpPr txBox="1"/>
          <p:nvPr/>
        </p:nvSpPr>
        <p:spPr>
          <a:xfrm>
            <a:off x="907268" y="2439123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A43DE0-A95C-4B17-E2E8-FB581C585745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034DD90-BF1B-609E-2F39-1BD1B595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E38AD3-7ABF-C720-F9F8-530001A5B702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12BE7C-BB9C-E8D0-2254-C0BE7ED2D47C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des compétences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4DFA57-71D0-13C1-D7C4-C559C13DC199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40126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8059D-6F90-2D5F-2EDE-4F7E4B75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566549-3356-93E0-0112-371F7B375A4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6391D30A-60B2-A4BD-F102-85E905831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33181-7A8D-F9E9-95BE-02E25D82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6A099-0561-0AE4-F78B-9F28F0F7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807325A-5FA2-97A9-30ED-7D77E2B8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EC0786-0E02-235C-C6CD-237748D9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20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953BDF-F690-7766-F88C-3B61234DBCB9}"/>
              </a:ext>
            </a:extLst>
          </p:cNvPr>
          <p:cNvSpPr txBox="1"/>
          <p:nvPr/>
        </p:nvSpPr>
        <p:spPr>
          <a:xfrm>
            <a:off x="356838" y="1328195"/>
            <a:ext cx="1207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mise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25FAE3-D240-8FB0-7C13-1ECFB0CAE593}"/>
              </a:ext>
            </a:extLst>
          </p:cNvPr>
          <p:cNvSpPr txBox="1"/>
          <p:nvPr/>
        </p:nvSpPr>
        <p:spPr>
          <a:xfrm>
            <a:off x="907268" y="2259808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D404E9-102D-D7C9-4E04-FF4EC5C9218E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3FE2D294-004D-936B-8BC6-7596A34C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7FD41-FE41-D630-BF68-51298A2FC5D5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452F16-E174-8B9F-7C10-DA92979C5545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9081FD7-9DA0-892E-2DA6-2AC50131CE48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227590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B5632-C665-5AEE-CF54-0C93352E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C08C71-281A-31FB-B03F-55B067F194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93AAF875-670B-7918-C6DF-A93DAE8F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9AB8BC-7446-1E5B-9C49-BCD647B1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7EF012-FF71-4E4F-69C0-75A9E165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1D42094-D288-416B-8FC5-EA26FCBF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Présentation de la séquence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EDF258A-7223-9A84-3130-A2FB7B67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21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7E89E64-B201-4CDF-51B4-FBA94354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07:54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317AF8-F8CB-EE4E-2049-2C5ABA3E0972}"/>
              </a:ext>
            </a:extLst>
          </p:cNvPr>
          <p:cNvSpPr txBox="1"/>
          <p:nvPr/>
        </p:nvSpPr>
        <p:spPr>
          <a:xfrm>
            <a:off x="1183686" y="1359777"/>
            <a:ext cx="908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Evaluation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2972807-6BB8-DDCB-1A94-64E9B3AFF816}"/>
              </a:ext>
            </a:extLst>
          </p:cNvPr>
          <p:cNvGraphicFramePr>
            <a:graphicFrameLocks noGrp="1"/>
          </p:cNvGraphicFramePr>
          <p:nvPr/>
        </p:nvGraphicFramePr>
        <p:xfrm>
          <a:off x="683958" y="2134137"/>
          <a:ext cx="9452499" cy="3748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839">
                  <a:extLst>
                    <a:ext uri="{9D8B030D-6E8A-4147-A177-3AD203B41FA5}">
                      <a16:colId xmlns:a16="http://schemas.microsoft.com/office/drawing/2014/main" val="1772385175"/>
                    </a:ext>
                  </a:extLst>
                </a:gridCol>
                <a:gridCol w="7535660">
                  <a:extLst>
                    <a:ext uri="{9D8B030D-6E8A-4147-A177-3AD203B41FA5}">
                      <a16:colId xmlns:a16="http://schemas.microsoft.com/office/drawing/2014/main" val="3687100971"/>
                    </a:ext>
                  </a:extLst>
                </a:gridCol>
              </a:tblGrid>
              <a:tr h="6259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1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642181"/>
                  </a:ext>
                </a:extLst>
              </a:tr>
              <a:tr h="462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083911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907752"/>
                  </a:ext>
                </a:extLst>
              </a:tr>
              <a:tr h="568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2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62692"/>
                  </a:ext>
                </a:extLst>
              </a:tr>
              <a:tr h="446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252444"/>
                  </a:ext>
                </a:extLst>
              </a:tr>
              <a:tr h="34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753147"/>
                  </a:ext>
                </a:extLst>
              </a:tr>
              <a:tr h="336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dirty="0">
                          <a:effectLst/>
                          <a:latin typeface="+mn-lt"/>
                        </a:rPr>
                        <a:t>Semaine 3 :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267348"/>
                  </a:ext>
                </a:extLst>
              </a:tr>
              <a:tr h="33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813817"/>
                  </a:ext>
                </a:extLst>
              </a:tr>
              <a:tr h="345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1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98D6317-6FA5-1AAF-C9D9-A481614AA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1212387"/>
            <a:ext cx="6584950" cy="200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3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1B86-6A8A-E2F1-764F-D097F27A9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2F8F3E-9B91-145B-3624-DD31A36D550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2D5F4A71-53F7-470C-93FE-8C0F743A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AE402-B302-D55E-5248-28263126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8C345F-C17F-258D-3790-23ACE893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6DAE365-B402-425B-7570-A34EAFF3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Evaluation</a:t>
            </a: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 formative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7DE1D9-3A21-76F0-BEAD-9B3986D5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22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1DC492F-A913-7915-2796-C39735C6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0303F3C-4DAF-152B-DE27-B2390C7B5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89397"/>
              </p:ext>
            </p:extLst>
          </p:nvPr>
        </p:nvGraphicFramePr>
        <p:xfrm>
          <a:off x="1039541" y="1711789"/>
          <a:ext cx="10602331" cy="4339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466">
                  <a:extLst>
                    <a:ext uri="{9D8B030D-6E8A-4147-A177-3AD203B41FA5}">
                      <a16:colId xmlns:a16="http://schemas.microsoft.com/office/drawing/2014/main" val="1159890895"/>
                    </a:ext>
                  </a:extLst>
                </a:gridCol>
                <a:gridCol w="2081066">
                  <a:extLst>
                    <a:ext uri="{9D8B030D-6E8A-4147-A177-3AD203B41FA5}">
                      <a16:colId xmlns:a16="http://schemas.microsoft.com/office/drawing/2014/main" val="328345016"/>
                    </a:ext>
                  </a:extLst>
                </a:gridCol>
                <a:gridCol w="2230244">
                  <a:extLst>
                    <a:ext uri="{9D8B030D-6E8A-4147-A177-3AD203B41FA5}">
                      <a16:colId xmlns:a16="http://schemas.microsoft.com/office/drawing/2014/main" val="2988647184"/>
                    </a:ext>
                  </a:extLst>
                </a:gridCol>
                <a:gridCol w="2050089">
                  <a:extLst>
                    <a:ext uri="{9D8B030D-6E8A-4147-A177-3AD203B41FA5}">
                      <a16:colId xmlns:a16="http://schemas.microsoft.com/office/drawing/2014/main" val="689569552"/>
                    </a:ext>
                  </a:extLst>
                </a:gridCol>
                <a:gridCol w="2120466">
                  <a:extLst>
                    <a:ext uri="{9D8B030D-6E8A-4147-A177-3AD203B41FA5}">
                      <a16:colId xmlns:a16="http://schemas.microsoft.com/office/drawing/2014/main" val="2900439893"/>
                    </a:ext>
                  </a:extLst>
                </a:gridCol>
              </a:tblGrid>
              <a:tr h="723241">
                <a:tc>
                  <a:txBody>
                    <a:bodyPr/>
                    <a:lstStyle/>
                    <a:p>
                      <a:r>
                        <a:rPr lang="fr-FR" sz="2000" b="1" dirty="0"/>
                        <a:t>Compétences visées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Pas maitrisée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Partiellement maitrisée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Maitrisée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Contexte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420716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525997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349786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14516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771623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058007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260202D-B5EB-D441-B760-03831EE1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849022"/>
            <a:ext cx="798458" cy="5572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262887E-3A11-C0B7-3C82-5453A31624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041"/>
          <a:stretch/>
        </p:blipFill>
        <p:spPr>
          <a:xfrm>
            <a:off x="4705815" y="1918417"/>
            <a:ext cx="468351" cy="4300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034D59-C875-2AE3-F298-D8A228514F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659"/>
          <a:stretch/>
        </p:blipFill>
        <p:spPr>
          <a:xfrm>
            <a:off x="6711544" y="1918417"/>
            <a:ext cx="638603" cy="43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62F8-F214-48CD-03EE-2469B29F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B8412D-D788-9E3D-D19F-8C8369E8D32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568027B5-0BE3-F40A-FE50-68128A11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1576A-5F77-EA73-4B1E-868EE2FE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C302B-04EB-B3D8-8BD0-8ED7A1B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F88AE09-4AE1-3ABD-E453-8B78F0EA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Remédiation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85EAF2-DCBF-00AC-EB3C-6B8A83A4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23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B9DF240-78B0-CA48-0585-1BAEC982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C8F8F5-3043-C89F-EC69-91B4998B9C55}"/>
              </a:ext>
            </a:extLst>
          </p:cNvPr>
          <p:cNvSpPr txBox="1"/>
          <p:nvPr/>
        </p:nvSpPr>
        <p:spPr>
          <a:xfrm>
            <a:off x="529717" y="983074"/>
            <a:ext cx="108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Remédiation :</a:t>
            </a:r>
          </a:p>
        </p:txBody>
      </p:sp>
    </p:spTree>
    <p:extLst>
      <p:ext uri="{BB962C8B-B14F-4D97-AF65-F5344CB8AC3E}">
        <p14:creationId xmlns:p14="http://schemas.microsoft.com/office/powerpoint/2010/main" val="288739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11C91-7FE6-32E9-7FCD-350AA745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7B423-22DC-444D-4AD9-C329E3204F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F63CF4C8-CA88-EC25-2BB9-0334A08B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DD3B6-6FC8-D55B-8726-F8239354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F4912-84CE-BD1A-1E56-978A750E9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8E7D303-F987-5846-E4DB-B5F79F54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B2FCFC-82E2-0398-7EDF-D492CFCA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24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1934DF-80D7-7DDA-EA9A-C834DDD787FB}"/>
              </a:ext>
            </a:extLst>
          </p:cNvPr>
          <p:cNvSpPr txBox="1"/>
          <p:nvPr/>
        </p:nvSpPr>
        <p:spPr>
          <a:xfrm>
            <a:off x="356838" y="1328195"/>
            <a:ext cx="1207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mise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8DB3B1-8C49-E61B-707D-89B1E8064A89}"/>
              </a:ext>
            </a:extLst>
          </p:cNvPr>
          <p:cNvSpPr txBox="1"/>
          <p:nvPr/>
        </p:nvSpPr>
        <p:spPr>
          <a:xfrm>
            <a:off x="907268" y="2259808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D14447-6999-0AE3-8B45-D92428C1303C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59D4E37-99FB-BA55-8EFD-FAC2327A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E64C92-CC24-9597-638D-C71105599571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D734FD-6775-E27B-46DC-4916D67E00FD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06AD1DC-EE52-9098-6DAF-7167A70BB450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13800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559F-9EBB-AF89-A07F-D1AAC1D4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B9FC12-F5AE-22A3-230A-3484655FA7C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FDD7B07B-7612-F4B4-E8E8-4E84CD78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DC9F6-DA88-96A0-6B14-1AA510ED4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E9FA53-D836-1867-6718-74F2E46E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1AFD7E0-EBD2-BE8F-286B-C69ECC5B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58" y="-45318"/>
            <a:ext cx="108240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Synthèse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173783-B5DE-ED83-470D-F7A7E953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25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964B06D-EBB8-BDBF-3CE2-FEA20E46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EB719E-CC0E-4364-5348-794336999A29}"/>
              </a:ext>
            </a:extLst>
          </p:cNvPr>
          <p:cNvSpPr txBox="1"/>
          <p:nvPr/>
        </p:nvSpPr>
        <p:spPr>
          <a:xfrm>
            <a:off x="535383" y="1767869"/>
            <a:ext cx="47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Intérêt pédagogique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D4BC30-5CF8-467F-C31B-241488A8043D}"/>
              </a:ext>
            </a:extLst>
          </p:cNvPr>
          <p:cNvSpPr txBox="1"/>
          <p:nvPr/>
        </p:nvSpPr>
        <p:spPr>
          <a:xfrm>
            <a:off x="535383" y="3582886"/>
            <a:ext cx="47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6549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CD64-693B-1867-C724-CB2D7FF72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21E61D-17DF-3219-8298-529E84A6E0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292BCCB7-3847-2D36-8686-D6786394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AFE97-FDC7-E574-2C7D-F4C46B47D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71C14-7514-55F7-9C94-6963DEF70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890CFE0-55CF-4D09-B4B5-C312CE3E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50" y="-45318"/>
            <a:ext cx="833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6000" dirty="0">
                <a:solidFill>
                  <a:schemeClr val="bg1"/>
                </a:solidFill>
              </a:rPr>
              <a:t>Contexte pédagogique 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BF440A3-A00D-1B79-80C1-7A24A84F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3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59883F4-5347-D79A-220F-4556BB26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98DC4F-0BBD-616C-28A2-A199C17D2826}"/>
              </a:ext>
            </a:extLst>
          </p:cNvPr>
          <p:cNvSpPr txBox="1"/>
          <p:nvPr/>
        </p:nvSpPr>
        <p:spPr>
          <a:xfrm>
            <a:off x="4959800" y="1181390"/>
            <a:ext cx="364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du système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4E593D-66CB-8A30-05E6-6FC179E5E312}"/>
              </a:ext>
            </a:extLst>
          </p:cNvPr>
          <p:cNvSpPr/>
          <p:nvPr/>
        </p:nvSpPr>
        <p:spPr>
          <a:xfrm>
            <a:off x="3735361" y="1597079"/>
            <a:ext cx="4871406" cy="26930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53DCF5-08C8-D099-91D2-BEA629279598}"/>
              </a:ext>
            </a:extLst>
          </p:cNvPr>
          <p:cNvSpPr txBox="1"/>
          <p:nvPr/>
        </p:nvSpPr>
        <p:spPr>
          <a:xfrm>
            <a:off x="455828" y="4932606"/>
            <a:ext cx="614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Fonction principale  du système:</a:t>
            </a:r>
          </a:p>
        </p:txBody>
      </p:sp>
    </p:spTree>
    <p:extLst>
      <p:ext uri="{BB962C8B-B14F-4D97-AF65-F5344CB8AC3E}">
        <p14:creationId xmlns:p14="http://schemas.microsoft.com/office/powerpoint/2010/main" val="166116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1B0E0-FEA0-01A4-BB5C-77E69DA8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38603-96FF-F307-6D5C-CC69993CFB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AA712ED3-1496-1E71-B5A5-CD4B4946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6D239-7B96-1314-A767-5451FA05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E84B5C-0EBF-2487-E76D-7709C8C39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16A959A-9B49-7DB7-3FF2-C6291251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50" y="-45318"/>
            <a:ext cx="833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chemeClr val="bg1"/>
                </a:solidFill>
                <a:latin typeface="Arial" panose="020B0604020202020204" pitchFamily="34" charset="0"/>
              </a:rPr>
              <a:t>Contexte pédagogique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F7FF76-D758-ABD1-4B66-6736CAE3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4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E68E0B4-7943-807C-C5D2-17397E78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11AEC4B-90FB-27C4-3305-70E725C1077D}"/>
              </a:ext>
            </a:extLst>
          </p:cNvPr>
          <p:cNvSpPr txBox="1"/>
          <p:nvPr/>
        </p:nvSpPr>
        <p:spPr>
          <a:xfrm>
            <a:off x="621386" y="970345"/>
            <a:ext cx="679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Chaîne fonctionnelle du système: </a:t>
            </a:r>
          </a:p>
        </p:txBody>
      </p:sp>
    </p:spTree>
    <p:extLst>
      <p:ext uri="{BB962C8B-B14F-4D97-AF65-F5344CB8AC3E}">
        <p14:creationId xmlns:p14="http://schemas.microsoft.com/office/powerpoint/2010/main" val="127097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4A7C-2597-55B4-4026-15EBA10BF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4D892-73A0-898C-183C-C765818A122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CBDB0D43-3F29-48F3-0A39-30E72B09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C0429-D34A-61AC-DED0-0C5B308C5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4B58-7597-642E-17E3-5B26DF2E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FF0FE61-7FC2-A17A-16DD-7FF91C37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50" y="-45318"/>
            <a:ext cx="8330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6000" dirty="0">
                <a:solidFill>
                  <a:schemeClr val="bg1"/>
                </a:solidFill>
              </a:rPr>
              <a:t>Contexte pédagogique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AE5CA5-0EA2-D257-9D8E-0618B5FF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5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EB85B10-FEE1-8100-08C8-06A8DFA8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86FDC2-7F8A-43DF-BE0B-EEA5CB47C5B9}"/>
              </a:ext>
            </a:extLst>
          </p:cNvPr>
          <p:cNvSpPr txBox="1"/>
          <p:nvPr/>
        </p:nvSpPr>
        <p:spPr>
          <a:xfrm>
            <a:off x="955257" y="1220227"/>
            <a:ext cx="974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Appareils de mesure à ma disposition: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412BF8-10BE-B17D-3016-7ECB207AB4B2}"/>
              </a:ext>
            </a:extLst>
          </p:cNvPr>
          <p:cNvSpPr txBox="1"/>
          <p:nvPr/>
        </p:nvSpPr>
        <p:spPr>
          <a:xfrm>
            <a:off x="828165" y="4040342"/>
            <a:ext cx="644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Logiciels :</a:t>
            </a:r>
          </a:p>
        </p:txBody>
      </p:sp>
      <p:sp>
        <p:nvSpPr>
          <p:cNvPr id="4" name="AutoShape 2" descr="Résultat d’images pour oscilloscope">
            <a:extLst>
              <a:ext uri="{FF2B5EF4-FFF2-40B4-BE49-F238E27FC236}">
                <a16:creationId xmlns:a16="http://schemas.microsoft.com/office/drawing/2014/main" id="{08DB4A38-2406-57FB-709E-A445DC1DED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5867F3-49A5-979C-6DFA-E91EAC58C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57" y="1950197"/>
            <a:ext cx="2307784" cy="13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636CD-006F-C62C-907D-A3CE518D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3EFA21-F020-8392-50C7-A3B2AE80E4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3CD47D49-A86F-AF66-B1A0-6CF1AAEFA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2A792-CBA6-4475-283C-91A55124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D155A3-1E17-95AD-F5A0-36E7449F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CEB975A-D99B-5865-546E-ABA6749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483" y="-60818"/>
            <a:ext cx="703311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Sommaire</a:t>
            </a:r>
            <a:endParaRPr kumimoji="0" lang="fr-FR" altLang="fr-F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D2AD13-B34D-B662-9B22-00DD6CD2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6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78A3A7-B7EF-C4F1-71C0-16861325F1D1}"/>
              </a:ext>
            </a:extLst>
          </p:cNvPr>
          <p:cNvSpPr txBox="1"/>
          <p:nvPr/>
        </p:nvSpPr>
        <p:spPr>
          <a:xfrm>
            <a:off x="356838" y="1328195"/>
            <a:ext cx="1207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1. Présentation du système et matériels à ma disposition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37F0DE-F3F5-8D3E-F4DD-75D8459024E0}"/>
              </a:ext>
            </a:extLst>
          </p:cNvPr>
          <p:cNvSpPr txBox="1"/>
          <p:nvPr/>
        </p:nvSpPr>
        <p:spPr>
          <a:xfrm>
            <a:off x="907268" y="2259808"/>
            <a:ext cx="1152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2. Les potentialités du support et choix de la séquence imposée.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59323C-BDFF-DF4F-F03A-B494892C6763}"/>
              </a:ext>
            </a:extLst>
          </p:cNvPr>
          <p:cNvSpPr txBox="1"/>
          <p:nvPr/>
        </p:nvSpPr>
        <p:spPr>
          <a:xfrm>
            <a:off x="1337673" y="3619629"/>
            <a:ext cx="1228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3. Présentation de la séquence et ses objectifs pédagogiques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C063AE7-4335-57B8-C72C-BE5C5C0E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732011-BD36-2D56-D07E-9334C026EBB5}"/>
              </a:ext>
            </a:extLst>
          </p:cNvPr>
          <p:cNvSpPr txBox="1"/>
          <p:nvPr/>
        </p:nvSpPr>
        <p:spPr>
          <a:xfrm>
            <a:off x="2356694" y="4943068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4. Détails de la séance expérimentale.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9FF2EB-F342-BAFB-E553-8DB718076542}"/>
              </a:ext>
            </a:extLst>
          </p:cNvPr>
          <p:cNvSpPr txBox="1"/>
          <p:nvPr/>
        </p:nvSpPr>
        <p:spPr>
          <a:xfrm>
            <a:off x="3019459" y="5580589"/>
            <a:ext cx="1085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5. L’évaluation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C74D9C1-A5B2-E54A-1B66-76D43B5A68FA}"/>
              </a:ext>
            </a:extLst>
          </p:cNvPr>
          <p:cNvSpPr txBox="1"/>
          <p:nvPr/>
        </p:nvSpPr>
        <p:spPr>
          <a:xfrm>
            <a:off x="3744244" y="6218109"/>
            <a:ext cx="486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6. Synthèse </a:t>
            </a:r>
          </a:p>
        </p:txBody>
      </p:sp>
    </p:spTree>
    <p:extLst>
      <p:ext uri="{BB962C8B-B14F-4D97-AF65-F5344CB8AC3E}">
        <p14:creationId xmlns:p14="http://schemas.microsoft.com/office/powerpoint/2010/main" val="31747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731E4-944D-FD57-DFF6-28DAF7534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395881-E469-FF0B-0393-DFF40DE5AD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EFF70562-101B-9A5A-3BA3-FA75D98B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253E7-3B53-ABE2-9BB9-8A4351B6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696AB-A9FF-DE12-239A-10957305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F3D864B-62BB-9BAD-2AFA-3D322829A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86" y="77793"/>
            <a:ext cx="112067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400" dirty="0">
                <a:solidFill>
                  <a:schemeClr val="bg1"/>
                </a:solidFill>
                <a:latin typeface="Arial" panose="020B0604020202020204" pitchFamily="34" charset="0"/>
              </a:rPr>
              <a:t>Potentialité du support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FC658C-B628-BCF1-B5AE-31F2E66B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7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4E352F4-EA5D-BC8F-2251-A5D96680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5" name="Flèche : haut 4">
            <a:extLst>
              <a:ext uri="{FF2B5EF4-FFF2-40B4-BE49-F238E27FC236}">
                <a16:creationId xmlns:a16="http://schemas.microsoft.com/office/drawing/2014/main" id="{7951A575-2F59-64F7-E557-15320D20CF2B}"/>
              </a:ext>
            </a:extLst>
          </p:cNvPr>
          <p:cNvSpPr/>
          <p:nvPr/>
        </p:nvSpPr>
        <p:spPr>
          <a:xfrm rot="18306166">
            <a:off x="3494695" y="1886102"/>
            <a:ext cx="808075" cy="2386362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35AF9C9A-05B4-FEEA-8039-834E075C8B72}"/>
              </a:ext>
            </a:extLst>
          </p:cNvPr>
          <p:cNvSpPr/>
          <p:nvPr/>
        </p:nvSpPr>
        <p:spPr>
          <a:xfrm rot="3333417">
            <a:off x="7313627" y="1961318"/>
            <a:ext cx="808075" cy="2386362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05C62430-4429-40ED-D6D7-5A1378C3198C}"/>
              </a:ext>
            </a:extLst>
          </p:cNvPr>
          <p:cNvSpPr/>
          <p:nvPr/>
        </p:nvSpPr>
        <p:spPr>
          <a:xfrm rot="14499386">
            <a:off x="3617479" y="3719061"/>
            <a:ext cx="808075" cy="2386362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ABD20D37-3668-E5F3-00C6-6AF823E18EA0}"/>
              </a:ext>
            </a:extLst>
          </p:cNvPr>
          <p:cNvSpPr/>
          <p:nvPr/>
        </p:nvSpPr>
        <p:spPr>
          <a:xfrm rot="7729270">
            <a:off x="7282156" y="3825976"/>
            <a:ext cx="808075" cy="2386362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C9F930-FDA8-8388-57D1-B4ACDFC4BBD5}"/>
              </a:ext>
            </a:extLst>
          </p:cNvPr>
          <p:cNvSpPr/>
          <p:nvPr/>
        </p:nvSpPr>
        <p:spPr>
          <a:xfrm>
            <a:off x="4497573" y="3232298"/>
            <a:ext cx="2714598" cy="16799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Support </a:t>
            </a:r>
          </a:p>
        </p:txBody>
      </p:sp>
    </p:spTree>
    <p:extLst>
      <p:ext uri="{BB962C8B-B14F-4D97-AF65-F5344CB8AC3E}">
        <p14:creationId xmlns:p14="http://schemas.microsoft.com/office/powerpoint/2010/main" val="249025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A410-4CAA-A737-F2C8-898F6D82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71A51-91EA-C6AD-AB9B-B3F168BDE7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7ADED397-136E-0518-7FAD-FC1E4CCA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46753-4282-1824-7CE7-1689F4D3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52A8F-4CC6-5E16-CCBE-FB56B8E0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5ABD90D-D790-C14D-2F12-AEA4F3AE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86" y="77793"/>
            <a:ext cx="112067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400" dirty="0">
                <a:solidFill>
                  <a:schemeClr val="bg1"/>
                </a:solidFill>
                <a:latin typeface="Arial" panose="020B0604020202020204" pitchFamily="34" charset="0"/>
              </a:rPr>
              <a:t>Séquence imposée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11DB257-8650-AA45-76EB-372BAE01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8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327055D-5A81-8F6D-9253-252BE161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7A8CAC-2690-6F99-7C32-A145A07FF2B0}"/>
              </a:ext>
            </a:extLst>
          </p:cNvPr>
          <p:cNvSpPr txBox="1"/>
          <p:nvPr/>
        </p:nvSpPr>
        <p:spPr>
          <a:xfrm>
            <a:off x="759940" y="1412412"/>
            <a:ext cx="52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Thème imposée: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381242-5B0F-05B8-B2B3-D35364DB8763}"/>
              </a:ext>
            </a:extLst>
          </p:cNvPr>
          <p:cNvSpPr txBox="1"/>
          <p:nvPr/>
        </p:nvSpPr>
        <p:spPr>
          <a:xfrm>
            <a:off x="763236" y="2641017"/>
            <a:ext cx="497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Niveau imposé: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099435-AB0B-D51D-9731-F2B9DD7498CE}"/>
              </a:ext>
            </a:extLst>
          </p:cNvPr>
          <p:cNvSpPr txBox="1"/>
          <p:nvPr/>
        </p:nvSpPr>
        <p:spPr>
          <a:xfrm>
            <a:off x="763236" y="3823455"/>
            <a:ext cx="497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Nombre d’élèves: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4AE5E9-BC40-B9A0-DACA-4C7B5CA6170A}"/>
              </a:ext>
            </a:extLst>
          </p:cNvPr>
          <p:cNvSpPr txBox="1"/>
          <p:nvPr/>
        </p:nvSpPr>
        <p:spPr>
          <a:xfrm>
            <a:off x="872581" y="4654452"/>
            <a:ext cx="497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Volume horaire: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Progression:</a:t>
            </a:r>
          </a:p>
        </p:txBody>
      </p:sp>
    </p:spTree>
    <p:extLst>
      <p:ext uri="{BB962C8B-B14F-4D97-AF65-F5344CB8AC3E}">
        <p14:creationId xmlns:p14="http://schemas.microsoft.com/office/powerpoint/2010/main" val="29845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60931-87B8-1F5D-0BDE-E2D6623EB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6CF85A-713A-66C5-201B-EEADB1DF2A3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36815" y="-5630155"/>
            <a:ext cx="925031" cy="1218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D8D8D8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7" name="Rectangle 6" descr="Light vertical">
            <a:extLst>
              <a:ext uri="{FF2B5EF4-FFF2-40B4-BE49-F238E27FC236}">
                <a16:creationId xmlns:a16="http://schemas.microsoft.com/office/drawing/2014/main" id="{056B92BB-7E75-1EB3-556A-FADB4D5D7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359"/>
            <a:ext cx="356839" cy="6820641"/>
          </a:xfrm>
          <a:prstGeom prst="rect">
            <a:avLst/>
          </a:prstGeom>
          <a:pattFill prst="dkVert">
            <a:fgClr>
              <a:schemeClr val="accent6">
                <a:lumMod val="60000"/>
                <a:lumOff val="40000"/>
                <a:alpha val="80000"/>
              </a:schemeClr>
            </a:fgClr>
            <a:bgClr>
              <a:schemeClr val="bg1">
                <a:alpha val="80000"/>
              </a:schemeClr>
            </a:bgClr>
          </a:pattFill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C053A-7F3F-398B-57D4-9B6A5A63B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58" y="-923995"/>
            <a:ext cx="2247066" cy="21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BCFAB1-0A89-F511-4AF3-C9AACEAE8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517" y="-929587"/>
            <a:ext cx="3009900" cy="25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D8D8D8"/>
                  </a:outerShdw>
                </a:effectLst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fr-FR" sz="48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r-FR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F506A14-6C57-E71D-3E32-FE23C9CF0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86" y="77793"/>
            <a:ext cx="112067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400" dirty="0">
                <a:solidFill>
                  <a:schemeClr val="bg1"/>
                </a:solidFill>
                <a:latin typeface="Arial" panose="020B0604020202020204" pitchFamily="34" charset="0"/>
              </a:rPr>
              <a:t>Choix de la séquence pédagogique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ED19A-AAFE-E0F0-3275-FB2A6F1B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AF76-9FF1-49C8-A36D-22F8F05AD7F6}" type="slidenum">
              <a:rPr lang="fr-FR" sz="3600" smtClean="0">
                <a:solidFill>
                  <a:srgbClr val="0070C0"/>
                </a:solidFill>
              </a:rPr>
              <a:t>9</a:t>
            </a:fld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3F2D170-3052-60E7-8D15-746B7674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69502" y="524424"/>
            <a:ext cx="1059682" cy="415514"/>
          </a:xfrm>
        </p:spPr>
        <p:txBody>
          <a:bodyPr/>
          <a:lstStyle/>
          <a:p>
            <a:fld id="{704D46E6-3D9F-4343-B29A-16CF426F4E4E}" type="datetime10">
              <a:rPr lang="fr-FR" sz="2400" smtClean="0">
                <a:solidFill>
                  <a:schemeClr val="bg1"/>
                </a:solidFill>
              </a:rPr>
              <a:t>21:50</a:t>
            </a:fld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0CB5E2-3E62-0170-D784-1789EC04EF7C}"/>
              </a:ext>
            </a:extLst>
          </p:cNvPr>
          <p:cNvSpPr txBox="1"/>
          <p:nvPr/>
        </p:nvSpPr>
        <p:spPr>
          <a:xfrm>
            <a:off x="759940" y="1412412"/>
            <a:ext cx="52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Piste 1: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454797-F246-45A4-7BD2-9D12BAFEAAE1}"/>
              </a:ext>
            </a:extLst>
          </p:cNvPr>
          <p:cNvSpPr txBox="1"/>
          <p:nvPr/>
        </p:nvSpPr>
        <p:spPr>
          <a:xfrm>
            <a:off x="6479999" y="1471436"/>
            <a:ext cx="421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Piste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187606-CFBB-7C81-1E28-DE3A8EE0D58E}"/>
              </a:ext>
            </a:extLst>
          </p:cNvPr>
          <p:cNvSpPr/>
          <p:nvPr/>
        </p:nvSpPr>
        <p:spPr>
          <a:xfrm>
            <a:off x="6251944" y="1343300"/>
            <a:ext cx="5204925" cy="38494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32545</TotalTime>
  <Words>2157</Words>
  <Application>Microsoft Office PowerPoint</Application>
  <PresentationFormat>Grand écran</PresentationFormat>
  <Paragraphs>262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HOARAU</dc:creator>
  <cp:lastModifiedBy>CLARA HOARAU</cp:lastModifiedBy>
  <cp:revision>36</cp:revision>
  <dcterms:created xsi:type="dcterms:W3CDTF">2024-06-02T12:58:57Z</dcterms:created>
  <dcterms:modified xsi:type="dcterms:W3CDTF">2025-06-12T06:08:52Z</dcterms:modified>
</cp:coreProperties>
</file>