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8" r:id="rId2"/>
    <p:sldId id="286" r:id="rId3"/>
    <p:sldId id="287" r:id="rId4"/>
    <p:sldId id="289" r:id="rId5"/>
    <p:sldId id="288" r:id="rId6"/>
    <p:sldId id="290" r:id="rId7"/>
    <p:sldId id="291" r:id="rId8"/>
    <p:sldId id="292" r:id="rId9"/>
    <p:sldId id="293" r:id="rId10"/>
    <p:sldId id="294" r:id="rId11"/>
    <p:sldId id="295" r:id="rId12"/>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4D4D"/>
    <a:srgbClr val="5F5F5F"/>
    <a:srgbClr val="D34817"/>
    <a:srgbClr val="F6BCA8"/>
    <a:srgbClr val="F4B29B"/>
    <a:srgbClr val="918585"/>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0070" autoAdjust="0"/>
    <p:restoredTop sz="82531" autoAdjust="0"/>
  </p:normalViewPr>
  <p:slideViewPr>
    <p:cSldViewPr>
      <p:cViewPr varScale="1">
        <p:scale>
          <a:sx n="97" d="100"/>
          <a:sy n="97" d="100"/>
        </p:scale>
        <p:origin x="-2050" y="-82"/>
      </p:cViewPr>
      <p:guideLst>
        <p:guide orient="horz" pos="2160"/>
        <p:guide pos="2880"/>
      </p:guideLst>
    </p:cSldViewPr>
  </p:slideViewPr>
  <p:outlineViewPr>
    <p:cViewPr>
      <p:scale>
        <a:sx n="33" d="100"/>
        <a:sy n="33" d="100"/>
      </p:scale>
      <p:origin x="0" y="158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49825371-2974-4F33-AD4C-82737F7662DB}" type="datetimeFigureOut">
              <a:rPr lang="fr-FR"/>
              <a:pPr>
                <a:defRPr/>
              </a:pPr>
              <a:t>02/10/2020</a:t>
            </a:fld>
            <a:endParaRPr lang="fr-FR"/>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DB98F4D8-4354-4BED-942D-4BD60979CBCC}" type="slidenum">
              <a:rPr lang="fr-FR"/>
              <a:pPr>
                <a:defRPr/>
              </a:pPr>
              <a:t>‹N°›</a:t>
            </a:fld>
            <a:endParaRPr lang="fr-FR"/>
          </a:p>
        </p:txBody>
      </p:sp>
    </p:spTree>
    <p:extLst>
      <p:ext uri="{BB962C8B-B14F-4D97-AF65-F5344CB8AC3E}">
        <p14:creationId xmlns:p14="http://schemas.microsoft.com/office/powerpoint/2010/main" val="41689168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B69066C0-6B57-4D36-9542-CF28FC32D567}" type="datetimeFigureOut">
              <a:rPr lang="fr-FR"/>
              <a:pPr>
                <a:defRPr/>
              </a:pPr>
              <a:t>02/10/2020</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noProof="0" smtClean="0"/>
              <a:t>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B4125B96-B33A-4299-B431-899F4B8BA24C}" type="slidenum">
              <a:rPr lang="fr-FR"/>
              <a:pPr>
                <a:defRPr/>
              </a:pPr>
              <a:t>‹N°›</a:t>
            </a:fld>
            <a:endParaRPr lang="fr-FR"/>
          </a:p>
        </p:txBody>
      </p:sp>
    </p:spTree>
    <p:extLst>
      <p:ext uri="{BB962C8B-B14F-4D97-AF65-F5344CB8AC3E}">
        <p14:creationId xmlns:p14="http://schemas.microsoft.com/office/powerpoint/2010/main" val="3093452398"/>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Espace réservé de l'image des diapositives 1"/>
          <p:cNvSpPr>
            <a:spLocks noGrp="1" noRot="1" noChangeAspect="1"/>
          </p:cNvSpPr>
          <p:nvPr>
            <p:ph type="sldImg" idx="2"/>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Espace réservé du texte 2"/>
          <p:cNvSpPr>
            <a:spLocks noGrp="1"/>
          </p:cNvSpPr>
          <p:nvPr>
            <p:ph type="body"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fr-FR" altLang="en-US" smtClean="0"/>
          </a:p>
        </p:txBody>
      </p:sp>
      <p:sp>
        <p:nvSpPr>
          <p:cNvPr id="16387"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fontAlgn="base">
              <a:spcBef>
                <a:spcPct val="0"/>
              </a:spcBef>
              <a:spcAft>
                <a:spcPct val="0"/>
              </a:spcAft>
            </a:pPr>
            <a:fld id="{7C826219-2157-4C06-BAD1-F9064068A340}" type="slidenum">
              <a:rPr lang="fr-FR" altLang="fr-FR"/>
              <a:pPr fontAlgn="base">
                <a:spcBef>
                  <a:spcPct val="0"/>
                </a:spcBef>
                <a:spcAft>
                  <a:spcPct val="0"/>
                </a:spcAft>
              </a:pPr>
              <a:t>1</a:t>
            </a:fld>
            <a:endParaRPr lang="fr-FR" alt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Espace réservé de l'image des diapositives 1"/>
          <p:cNvSpPr>
            <a:spLocks noGrp="1" noRot="1" noChangeAspect="1"/>
          </p:cNvSpPr>
          <p:nvPr>
            <p:ph type="sldImg" idx="2"/>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Espace réservé du texte 2"/>
          <p:cNvSpPr>
            <a:spLocks noGrp="1"/>
          </p:cNvSpPr>
          <p:nvPr>
            <p:ph type="body"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fr-FR" altLang="en-US" smtClean="0"/>
          </a:p>
        </p:txBody>
      </p:sp>
      <p:sp>
        <p:nvSpPr>
          <p:cNvPr id="39940" name="Espace réservé du numéro de diapositive 3"/>
          <p:cNvSpPr txBox="1">
            <a:spLocks noGrp="1"/>
          </p:cNvSpPr>
          <p:nvPr/>
        </p:nvSpPr>
        <p:spPr bwMode="auto">
          <a:xfrm>
            <a:off x="3884613"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lgn="r"/>
            <a:fld id="{BA72F752-87F9-43D1-87D8-D63E842EF4D1}" type="slidenum">
              <a:rPr lang="fr-FR" altLang="fr-FR" sz="1200"/>
              <a:pPr algn="r"/>
              <a:t>10</a:t>
            </a:fld>
            <a:endParaRPr lang="fr-FR" altLang="fr-FR"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Espace réservé de l'image des diapositives 1"/>
          <p:cNvSpPr>
            <a:spLocks noGrp="1" noRot="1" noChangeAspect="1"/>
          </p:cNvSpPr>
          <p:nvPr>
            <p:ph type="sldImg" idx="2"/>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Espace réservé du texte 2"/>
          <p:cNvSpPr>
            <a:spLocks noGrp="1"/>
          </p:cNvSpPr>
          <p:nvPr>
            <p:ph type="body"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fr-FR" altLang="en-US" smtClean="0"/>
          </a:p>
        </p:txBody>
      </p:sp>
      <p:sp>
        <p:nvSpPr>
          <p:cNvPr id="41988" name="Espace réservé du numéro de diapositive 3"/>
          <p:cNvSpPr txBox="1">
            <a:spLocks noGrp="1"/>
          </p:cNvSpPr>
          <p:nvPr/>
        </p:nvSpPr>
        <p:spPr bwMode="auto">
          <a:xfrm>
            <a:off x="3884613"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lgn="r"/>
            <a:fld id="{528C2106-F95E-42F8-B51C-E175C89376F9}" type="slidenum">
              <a:rPr lang="fr-FR" altLang="fr-FR" sz="1200"/>
              <a:pPr algn="r"/>
              <a:t>11</a:t>
            </a:fld>
            <a:endParaRPr lang="fr-FR" altLang="fr-FR"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Espace réservé de l'image des diapositives 1"/>
          <p:cNvSpPr>
            <a:spLocks noGrp="1" noRot="1" noChangeAspect="1"/>
          </p:cNvSpPr>
          <p:nvPr>
            <p:ph type="sldImg" idx="2"/>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Espace réservé du texte 2"/>
          <p:cNvSpPr>
            <a:spLocks noGrp="1"/>
          </p:cNvSpPr>
          <p:nvPr>
            <p:ph type="body"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fr-FR" altLang="en-US" smtClean="0"/>
          </a:p>
        </p:txBody>
      </p:sp>
      <p:sp>
        <p:nvSpPr>
          <p:cNvPr id="18435"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fontAlgn="base">
              <a:spcBef>
                <a:spcPct val="0"/>
              </a:spcBef>
              <a:spcAft>
                <a:spcPct val="0"/>
              </a:spcAft>
            </a:pPr>
            <a:fld id="{C1135BC2-E713-45F8-AD9E-779605DD912A}" type="slidenum">
              <a:rPr lang="fr-FR" altLang="fr-FR"/>
              <a:pPr fontAlgn="base">
                <a:spcBef>
                  <a:spcPct val="0"/>
                </a:spcBef>
                <a:spcAft>
                  <a:spcPct val="0"/>
                </a:spcAft>
              </a:pPr>
              <a:t>2</a:t>
            </a:fld>
            <a:endParaRPr lang="fr-FR" alt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Espace réservé de l'image des diapositives 1"/>
          <p:cNvSpPr>
            <a:spLocks noGrp="1" noRot="1" noChangeAspect="1"/>
          </p:cNvSpPr>
          <p:nvPr>
            <p:ph type="sldImg" idx="2"/>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2" name="Espace réservé du texte 2"/>
          <p:cNvSpPr>
            <a:spLocks noGrp="1"/>
          </p:cNvSpPr>
          <p:nvPr>
            <p:ph type="body"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fr-FR" altLang="en-US" smtClean="0"/>
          </a:p>
        </p:txBody>
      </p:sp>
      <p:sp>
        <p:nvSpPr>
          <p:cNvPr id="20483"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fontAlgn="base">
              <a:spcBef>
                <a:spcPct val="0"/>
              </a:spcBef>
              <a:spcAft>
                <a:spcPct val="0"/>
              </a:spcAft>
            </a:pPr>
            <a:fld id="{15F97A79-D49D-4DBB-90A3-C9448F796E82}" type="slidenum">
              <a:rPr lang="fr-FR" altLang="fr-FR"/>
              <a:pPr fontAlgn="base">
                <a:spcBef>
                  <a:spcPct val="0"/>
                </a:spcBef>
                <a:spcAft>
                  <a:spcPct val="0"/>
                </a:spcAft>
              </a:pPr>
              <a:t>3</a:t>
            </a:fld>
            <a:endParaRPr lang="fr-FR" alt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Espace réservé de l'image des diapositives 1"/>
          <p:cNvSpPr>
            <a:spLocks noGrp="1" noRot="1" noChangeAspect="1"/>
          </p:cNvSpPr>
          <p:nvPr>
            <p:ph type="sldImg" idx="2"/>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Espace réservé du texte 2"/>
          <p:cNvSpPr>
            <a:spLocks noGrp="1"/>
          </p:cNvSpPr>
          <p:nvPr>
            <p:ph type="body"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fr-FR" altLang="en-US" smtClean="0"/>
          </a:p>
        </p:txBody>
      </p:sp>
      <p:sp>
        <p:nvSpPr>
          <p:cNvPr id="29700" name="Espace réservé du numéro de diapositive 3"/>
          <p:cNvSpPr txBox="1">
            <a:spLocks noGrp="1"/>
          </p:cNvSpPr>
          <p:nvPr/>
        </p:nvSpPr>
        <p:spPr bwMode="auto">
          <a:xfrm>
            <a:off x="3884613"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lgn="r"/>
            <a:fld id="{DA795CEC-1C55-44AC-90CF-58CBD087E619}" type="slidenum">
              <a:rPr lang="fr-FR" altLang="fr-FR" sz="1200"/>
              <a:pPr algn="r"/>
              <a:t>4</a:t>
            </a:fld>
            <a:endParaRPr lang="fr-FR" altLang="fr-FR"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Espace réservé de l'image des diapositives 1"/>
          <p:cNvSpPr>
            <a:spLocks noGrp="1" noRot="1" noChangeAspect="1"/>
          </p:cNvSpPr>
          <p:nvPr>
            <p:ph type="sldImg" idx="2"/>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0" name="Espace réservé du texte 2"/>
          <p:cNvSpPr>
            <a:spLocks noGrp="1"/>
          </p:cNvSpPr>
          <p:nvPr>
            <p:ph type="body"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fr-FR" altLang="en-US" smtClean="0"/>
          </a:p>
        </p:txBody>
      </p:sp>
      <p:sp>
        <p:nvSpPr>
          <p:cNvPr id="22531"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fontAlgn="base">
              <a:spcBef>
                <a:spcPct val="0"/>
              </a:spcBef>
              <a:spcAft>
                <a:spcPct val="0"/>
              </a:spcAft>
            </a:pPr>
            <a:fld id="{0A990BC7-6038-4A29-ADA5-EB0B574B2956}" type="slidenum">
              <a:rPr lang="fr-FR" altLang="fr-FR"/>
              <a:pPr fontAlgn="base">
                <a:spcBef>
                  <a:spcPct val="0"/>
                </a:spcBef>
                <a:spcAft>
                  <a:spcPct val="0"/>
                </a:spcAft>
              </a:pPr>
              <a:t>5</a:t>
            </a:fld>
            <a:endParaRPr lang="fr-FR" alt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Espace réservé de l'image des diapositives 1"/>
          <p:cNvSpPr>
            <a:spLocks noGrp="1" noRot="1" noChangeAspect="1"/>
          </p:cNvSpPr>
          <p:nvPr>
            <p:ph type="sldImg" idx="2"/>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Espace réservé du texte 2"/>
          <p:cNvSpPr>
            <a:spLocks noGrp="1"/>
          </p:cNvSpPr>
          <p:nvPr>
            <p:ph type="body"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fr-FR" altLang="en-US" smtClean="0"/>
          </a:p>
        </p:txBody>
      </p:sp>
      <p:sp>
        <p:nvSpPr>
          <p:cNvPr id="31748" name="Espace réservé du numéro de diapositive 3"/>
          <p:cNvSpPr txBox="1">
            <a:spLocks noGrp="1"/>
          </p:cNvSpPr>
          <p:nvPr/>
        </p:nvSpPr>
        <p:spPr bwMode="auto">
          <a:xfrm>
            <a:off x="3884613"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lgn="r"/>
            <a:fld id="{DC8F3DE8-B8BD-43AD-AAF0-E3DA22D2DB1C}" type="slidenum">
              <a:rPr lang="fr-FR" altLang="fr-FR" sz="1200"/>
              <a:pPr algn="r"/>
              <a:t>6</a:t>
            </a:fld>
            <a:endParaRPr lang="fr-FR" altLang="fr-FR"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p:cNvSpPr>
          <p:nvPr>
            <p:ph type="sldImg" idx="2"/>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Espace réservé du texte 2"/>
          <p:cNvSpPr>
            <a:spLocks noGrp="1"/>
          </p:cNvSpPr>
          <p:nvPr>
            <p:ph type="body"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fr-FR" altLang="en-US" smtClean="0"/>
          </a:p>
        </p:txBody>
      </p:sp>
      <p:sp>
        <p:nvSpPr>
          <p:cNvPr id="33796" name="Espace réservé du numéro de diapositive 3"/>
          <p:cNvSpPr txBox="1">
            <a:spLocks noGrp="1"/>
          </p:cNvSpPr>
          <p:nvPr/>
        </p:nvSpPr>
        <p:spPr bwMode="auto">
          <a:xfrm>
            <a:off x="3884613"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lgn="r"/>
            <a:fld id="{17540C04-E810-4427-81B8-598EAC170CF5}" type="slidenum">
              <a:rPr lang="fr-FR" altLang="fr-FR" sz="1200"/>
              <a:pPr algn="r"/>
              <a:t>7</a:t>
            </a:fld>
            <a:endParaRPr lang="fr-FR" altLang="fr-FR"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Espace réservé de l'image des diapositives 1"/>
          <p:cNvSpPr>
            <a:spLocks noGrp="1" noRot="1" noChangeAspect="1"/>
          </p:cNvSpPr>
          <p:nvPr>
            <p:ph type="sldImg" idx="2"/>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Espace réservé du texte 2"/>
          <p:cNvSpPr>
            <a:spLocks noGrp="1"/>
          </p:cNvSpPr>
          <p:nvPr>
            <p:ph type="body"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fr-FR" altLang="en-US" smtClean="0"/>
          </a:p>
        </p:txBody>
      </p:sp>
      <p:sp>
        <p:nvSpPr>
          <p:cNvPr id="35844" name="Espace réservé du numéro de diapositive 3"/>
          <p:cNvSpPr txBox="1">
            <a:spLocks noGrp="1"/>
          </p:cNvSpPr>
          <p:nvPr/>
        </p:nvSpPr>
        <p:spPr bwMode="auto">
          <a:xfrm>
            <a:off x="3884613"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lgn="r"/>
            <a:fld id="{AACA1F95-FFC2-4037-8D24-4B656D75FF4F}" type="slidenum">
              <a:rPr lang="fr-FR" altLang="fr-FR" sz="1200"/>
              <a:pPr algn="r"/>
              <a:t>8</a:t>
            </a:fld>
            <a:endParaRPr lang="fr-FR" altLang="fr-FR"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Espace réservé de l'image des diapositives 1"/>
          <p:cNvSpPr>
            <a:spLocks noGrp="1" noRot="1" noChangeAspect="1"/>
          </p:cNvSpPr>
          <p:nvPr>
            <p:ph type="sldImg" idx="2"/>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Espace réservé du texte 2"/>
          <p:cNvSpPr>
            <a:spLocks noGrp="1"/>
          </p:cNvSpPr>
          <p:nvPr>
            <p:ph type="body"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fr-FR" altLang="en-US" smtClean="0"/>
          </a:p>
        </p:txBody>
      </p:sp>
      <p:sp>
        <p:nvSpPr>
          <p:cNvPr id="37892" name="Espace réservé du numéro de diapositive 3"/>
          <p:cNvSpPr txBox="1">
            <a:spLocks noGrp="1"/>
          </p:cNvSpPr>
          <p:nvPr/>
        </p:nvSpPr>
        <p:spPr bwMode="auto">
          <a:xfrm>
            <a:off x="3884613"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lgn="r"/>
            <a:fld id="{460E5BF5-BACD-49BD-BADD-C1FEBBCCBCF8}" type="slidenum">
              <a:rPr lang="fr-FR" altLang="fr-FR" sz="1200"/>
              <a:pPr algn="r"/>
              <a:t>9</a:t>
            </a:fld>
            <a:endParaRPr lang="fr-FR" altLang="fr-FR"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fld id="{CDC32B98-721B-4830-AB7D-9FF03770A0B7}" type="datetime1">
              <a:rPr lang="fr-FR"/>
              <a:pPr>
                <a:defRPr/>
              </a:pPr>
              <a:t>02/10/2020</a:t>
            </a:fld>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a:t>Christophe Cancel</a:t>
            </a:r>
          </a:p>
        </p:txBody>
      </p:sp>
      <p:sp>
        <p:nvSpPr>
          <p:cNvPr id="6" name="Espace réservé du numéro de diapositive 5"/>
          <p:cNvSpPr>
            <a:spLocks noGrp="1"/>
          </p:cNvSpPr>
          <p:nvPr>
            <p:ph type="sldNum" sz="quarter" idx="12"/>
          </p:nvPr>
        </p:nvSpPr>
        <p:spPr/>
        <p:txBody>
          <a:bodyPr/>
          <a:lstStyle>
            <a:lvl1pPr>
              <a:defRPr/>
            </a:lvl1pPr>
          </a:lstStyle>
          <a:p>
            <a:pPr>
              <a:defRPr/>
            </a:pPr>
            <a:fld id="{E5AE3EAD-F838-4930-91FF-DA515A383BA3}" type="slidenum">
              <a:rPr lang="fr-FR"/>
              <a:pPr>
                <a:defRPr/>
              </a:pPr>
              <a:t>‹N°›</a:t>
            </a:fld>
            <a:endParaRPr lang="fr-FR"/>
          </a:p>
        </p:txBody>
      </p:sp>
    </p:spTree>
    <p:extLst>
      <p:ext uri="{BB962C8B-B14F-4D97-AF65-F5344CB8AC3E}">
        <p14:creationId xmlns:p14="http://schemas.microsoft.com/office/powerpoint/2010/main" val="3439401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62C8515D-CE0F-4AAA-B4C8-504E4395048F}" type="datetime1">
              <a:rPr lang="fr-FR"/>
              <a:pPr>
                <a:defRPr/>
              </a:pPr>
              <a:t>02/10/2020</a:t>
            </a:fld>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a:t>Christophe Cancel</a:t>
            </a:r>
          </a:p>
        </p:txBody>
      </p:sp>
      <p:sp>
        <p:nvSpPr>
          <p:cNvPr id="6" name="Espace réservé du numéro de diapositive 5"/>
          <p:cNvSpPr>
            <a:spLocks noGrp="1"/>
          </p:cNvSpPr>
          <p:nvPr>
            <p:ph type="sldNum" sz="quarter" idx="12"/>
          </p:nvPr>
        </p:nvSpPr>
        <p:spPr/>
        <p:txBody>
          <a:bodyPr/>
          <a:lstStyle>
            <a:lvl1pPr>
              <a:defRPr/>
            </a:lvl1pPr>
          </a:lstStyle>
          <a:p>
            <a:pPr>
              <a:defRPr/>
            </a:pPr>
            <a:fld id="{E3DC3503-6EDB-40E1-8CE1-EB78A4607CCA}" type="slidenum">
              <a:rPr lang="fr-FR"/>
              <a:pPr>
                <a:defRPr/>
              </a:pPr>
              <a:t>‹N°›</a:t>
            </a:fld>
            <a:endParaRPr lang="fr-FR"/>
          </a:p>
        </p:txBody>
      </p:sp>
    </p:spTree>
    <p:extLst>
      <p:ext uri="{BB962C8B-B14F-4D97-AF65-F5344CB8AC3E}">
        <p14:creationId xmlns:p14="http://schemas.microsoft.com/office/powerpoint/2010/main" val="3952414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0E1790FC-7976-43D0-8959-F10716AC2A13}" type="datetime1">
              <a:rPr lang="fr-FR"/>
              <a:pPr>
                <a:defRPr/>
              </a:pPr>
              <a:t>02/10/2020</a:t>
            </a:fld>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a:t>Christophe Cancel</a:t>
            </a:r>
          </a:p>
        </p:txBody>
      </p:sp>
      <p:sp>
        <p:nvSpPr>
          <p:cNvPr id="6" name="Espace réservé du numéro de diapositive 5"/>
          <p:cNvSpPr>
            <a:spLocks noGrp="1"/>
          </p:cNvSpPr>
          <p:nvPr>
            <p:ph type="sldNum" sz="quarter" idx="12"/>
          </p:nvPr>
        </p:nvSpPr>
        <p:spPr/>
        <p:txBody>
          <a:bodyPr/>
          <a:lstStyle>
            <a:lvl1pPr>
              <a:defRPr/>
            </a:lvl1pPr>
          </a:lstStyle>
          <a:p>
            <a:pPr>
              <a:defRPr/>
            </a:pPr>
            <a:fld id="{7FBC0957-8F44-4D99-B9DA-F495D22D1182}" type="slidenum">
              <a:rPr lang="fr-FR"/>
              <a:pPr>
                <a:defRPr/>
              </a:pPr>
              <a:t>‹N°›</a:t>
            </a:fld>
            <a:endParaRPr lang="fr-FR"/>
          </a:p>
        </p:txBody>
      </p:sp>
    </p:spTree>
    <p:extLst>
      <p:ext uri="{BB962C8B-B14F-4D97-AF65-F5344CB8AC3E}">
        <p14:creationId xmlns:p14="http://schemas.microsoft.com/office/powerpoint/2010/main" val="2414061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8E600983-47DF-490E-87FB-500244428EB8}" type="datetime1">
              <a:rPr lang="fr-FR"/>
              <a:pPr>
                <a:defRPr/>
              </a:pPr>
              <a:t>02/10/2020</a:t>
            </a:fld>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a:t>Christophe Cancel</a:t>
            </a:r>
          </a:p>
        </p:txBody>
      </p:sp>
      <p:sp>
        <p:nvSpPr>
          <p:cNvPr id="6" name="Espace réservé du numéro de diapositive 5"/>
          <p:cNvSpPr>
            <a:spLocks noGrp="1"/>
          </p:cNvSpPr>
          <p:nvPr>
            <p:ph type="sldNum" sz="quarter" idx="12"/>
          </p:nvPr>
        </p:nvSpPr>
        <p:spPr/>
        <p:txBody>
          <a:bodyPr/>
          <a:lstStyle>
            <a:lvl1pPr>
              <a:defRPr/>
            </a:lvl1pPr>
          </a:lstStyle>
          <a:p>
            <a:pPr>
              <a:defRPr/>
            </a:pPr>
            <a:fld id="{E4966C71-589A-4D37-83AC-F7988875E44F}" type="slidenum">
              <a:rPr lang="fr-FR"/>
              <a:pPr>
                <a:defRPr/>
              </a:pPr>
              <a:t>‹N°›</a:t>
            </a:fld>
            <a:endParaRPr lang="fr-FR"/>
          </a:p>
        </p:txBody>
      </p:sp>
    </p:spTree>
    <p:extLst>
      <p:ext uri="{BB962C8B-B14F-4D97-AF65-F5344CB8AC3E}">
        <p14:creationId xmlns:p14="http://schemas.microsoft.com/office/powerpoint/2010/main" val="2930767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C2114850-2868-4421-815E-0E8EB96392A5}" type="datetime1">
              <a:rPr lang="fr-FR"/>
              <a:pPr>
                <a:defRPr/>
              </a:pPr>
              <a:t>02/10/2020</a:t>
            </a:fld>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a:t>Christophe Cancel</a:t>
            </a:r>
          </a:p>
        </p:txBody>
      </p:sp>
      <p:sp>
        <p:nvSpPr>
          <p:cNvPr id="6" name="Espace réservé du numéro de diapositive 5"/>
          <p:cNvSpPr>
            <a:spLocks noGrp="1"/>
          </p:cNvSpPr>
          <p:nvPr>
            <p:ph type="sldNum" sz="quarter" idx="12"/>
          </p:nvPr>
        </p:nvSpPr>
        <p:spPr/>
        <p:txBody>
          <a:bodyPr/>
          <a:lstStyle>
            <a:lvl1pPr>
              <a:defRPr/>
            </a:lvl1pPr>
          </a:lstStyle>
          <a:p>
            <a:pPr>
              <a:defRPr/>
            </a:pPr>
            <a:fld id="{8F089528-3D2D-4017-BD6F-D8D21B685EAB}" type="slidenum">
              <a:rPr lang="fr-FR"/>
              <a:pPr>
                <a:defRPr/>
              </a:pPr>
              <a:t>‹N°›</a:t>
            </a:fld>
            <a:endParaRPr lang="fr-FR"/>
          </a:p>
        </p:txBody>
      </p:sp>
    </p:spTree>
    <p:extLst>
      <p:ext uri="{BB962C8B-B14F-4D97-AF65-F5344CB8AC3E}">
        <p14:creationId xmlns:p14="http://schemas.microsoft.com/office/powerpoint/2010/main" val="1184738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5658391C-EE6E-43F7-8DFB-C0557CD23810}" type="datetime1">
              <a:rPr lang="fr-FR"/>
              <a:pPr>
                <a:defRPr/>
              </a:pPr>
              <a:t>02/10/2020</a:t>
            </a:fld>
            <a:endParaRPr lang="fr-FR"/>
          </a:p>
        </p:txBody>
      </p:sp>
      <p:sp>
        <p:nvSpPr>
          <p:cNvPr id="6" name="Espace réservé du pied de page 4"/>
          <p:cNvSpPr>
            <a:spLocks noGrp="1"/>
          </p:cNvSpPr>
          <p:nvPr>
            <p:ph type="ftr" sz="quarter" idx="11"/>
          </p:nvPr>
        </p:nvSpPr>
        <p:spPr/>
        <p:txBody>
          <a:bodyPr/>
          <a:lstStyle>
            <a:lvl1pPr>
              <a:defRPr/>
            </a:lvl1pPr>
          </a:lstStyle>
          <a:p>
            <a:pPr>
              <a:defRPr/>
            </a:pPr>
            <a:r>
              <a:rPr lang="fr-FR"/>
              <a:t>Christophe Cancel</a:t>
            </a:r>
          </a:p>
        </p:txBody>
      </p:sp>
      <p:sp>
        <p:nvSpPr>
          <p:cNvPr id="7" name="Espace réservé du numéro de diapositive 5"/>
          <p:cNvSpPr>
            <a:spLocks noGrp="1"/>
          </p:cNvSpPr>
          <p:nvPr>
            <p:ph type="sldNum" sz="quarter" idx="12"/>
          </p:nvPr>
        </p:nvSpPr>
        <p:spPr/>
        <p:txBody>
          <a:bodyPr/>
          <a:lstStyle>
            <a:lvl1pPr>
              <a:defRPr/>
            </a:lvl1pPr>
          </a:lstStyle>
          <a:p>
            <a:pPr>
              <a:defRPr/>
            </a:pPr>
            <a:fld id="{0E2E86FD-7550-47F7-9E63-03F14541B203}" type="slidenum">
              <a:rPr lang="fr-FR"/>
              <a:pPr>
                <a:defRPr/>
              </a:pPr>
              <a:t>‹N°›</a:t>
            </a:fld>
            <a:endParaRPr lang="fr-FR"/>
          </a:p>
        </p:txBody>
      </p:sp>
    </p:spTree>
    <p:extLst>
      <p:ext uri="{BB962C8B-B14F-4D97-AF65-F5344CB8AC3E}">
        <p14:creationId xmlns:p14="http://schemas.microsoft.com/office/powerpoint/2010/main" val="3725056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C915D462-3D1B-401B-9A5C-78C6C80BEA4A}" type="datetime1">
              <a:rPr lang="fr-FR"/>
              <a:pPr>
                <a:defRPr/>
              </a:pPr>
              <a:t>02/10/2020</a:t>
            </a:fld>
            <a:endParaRPr lang="fr-FR"/>
          </a:p>
        </p:txBody>
      </p:sp>
      <p:sp>
        <p:nvSpPr>
          <p:cNvPr id="8" name="Espace réservé du pied de page 4"/>
          <p:cNvSpPr>
            <a:spLocks noGrp="1"/>
          </p:cNvSpPr>
          <p:nvPr>
            <p:ph type="ftr" sz="quarter" idx="11"/>
          </p:nvPr>
        </p:nvSpPr>
        <p:spPr/>
        <p:txBody>
          <a:bodyPr/>
          <a:lstStyle>
            <a:lvl1pPr>
              <a:defRPr/>
            </a:lvl1pPr>
          </a:lstStyle>
          <a:p>
            <a:pPr>
              <a:defRPr/>
            </a:pPr>
            <a:r>
              <a:rPr lang="fr-FR"/>
              <a:t>Christophe Cancel</a:t>
            </a:r>
          </a:p>
        </p:txBody>
      </p:sp>
      <p:sp>
        <p:nvSpPr>
          <p:cNvPr id="9" name="Espace réservé du numéro de diapositive 5"/>
          <p:cNvSpPr>
            <a:spLocks noGrp="1"/>
          </p:cNvSpPr>
          <p:nvPr>
            <p:ph type="sldNum" sz="quarter" idx="12"/>
          </p:nvPr>
        </p:nvSpPr>
        <p:spPr/>
        <p:txBody>
          <a:bodyPr/>
          <a:lstStyle>
            <a:lvl1pPr>
              <a:defRPr/>
            </a:lvl1pPr>
          </a:lstStyle>
          <a:p>
            <a:pPr>
              <a:defRPr/>
            </a:pPr>
            <a:fld id="{A5C62E47-DF2E-47B0-A4C2-E81D31B72109}" type="slidenum">
              <a:rPr lang="fr-FR"/>
              <a:pPr>
                <a:defRPr/>
              </a:pPr>
              <a:t>‹N°›</a:t>
            </a:fld>
            <a:endParaRPr lang="fr-FR"/>
          </a:p>
        </p:txBody>
      </p:sp>
    </p:spTree>
    <p:extLst>
      <p:ext uri="{BB962C8B-B14F-4D97-AF65-F5344CB8AC3E}">
        <p14:creationId xmlns:p14="http://schemas.microsoft.com/office/powerpoint/2010/main" val="3702411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fld id="{AE96955F-3201-43E9-8B46-002197A74903}" type="datetime1">
              <a:rPr lang="fr-FR"/>
              <a:pPr>
                <a:defRPr/>
              </a:pPr>
              <a:t>02/10/2020</a:t>
            </a:fld>
            <a:endParaRPr lang="fr-FR"/>
          </a:p>
        </p:txBody>
      </p:sp>
      <p:sp>
        <p:nvSpPr>
          <p:cNvPr id="4" name="Espace réservé du pied de page 4"/>
          <p:cNvSpPr>
            <a:spLocks noGrp="1"/>
          </p:cNvSpPr>
          <p:nvPr>
            <p:ph type="ftr" sz="quarter" idx="11"/>
          </p:nvPr>
        </p:nvSpPr>
        <p:spPr/>
        <p:txBody>
          <a:bodyPr/>
          <a:lstStyle>
            <a:lvl1pPr>
              <a:defRPr/>
            </a:lvl1pPr>
          </a:lstStyle>
          <a:p>
            <a:pPr>
              <a:defRPr/>
            </a:pPr>
            <a:r>
              <a:rPr lang="fr-FR"/>
              <a:t>Christophe Cancel</a:t>
            </a:r>
          </a:p>
        </p:txBody>
      </p:sp>
      <p:sp>
        <p:nvSpPr>
          <p:cNvPr id="5" name="Espace réservé du numéro de diapositive 5"/>
          <p:cNvSpPr>
            <a:spLocks noGrp="1"/>
          </p:cNvSpPr>
          <p:nvPr>
            <p:ph type="sldNum" sz="quarter" idx="12"/>
          </p:nvPr>
        </p:nvSpPr>
        <p:spPr/>
        <p:txBody>
          <a:bodyPr/>
          <a:lstStyle>
            <a:lvl1pPr>
              <a:defRPr/>
            </a:lvl1pPr>
          </a:lstStyle>
          <a:p>
            <a:pPr>
              <a:defRPr/>
            </a:pPr>
            <a:fld id="{49771F68-D821-4F2C-A499-7890FFD9C337}" type="slidenum">
              <a:rPr lang="fr-FR"/>
              <a:pPr>
                <a:defRPr/>
              </a:pPr>
              <a:t>‹N°›</a:t>
            </a:fld>
            <a:endParaRPr lang="fr-FR"/>
          </a:p>
        </p:txBody>
      </p:sp>
    </p:spTree>
    <p:extLst>
      <p:ext uri="{BB962C8B-B14F-4D97-AF65-F5344CB8AC3E}">
        <p14:creationId xmlns:p14="http://schemas.microsoft.com/office/powerpoint/2010/main" val="755181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64A3E4D1-597D-4733-8772-FF0BCF7DBC76}" type="datetime1">
              <a:rPr lang="fr-FR"/>
              <a:pPr>
                <a:defRPr/>
              </a:pPr>
              <a:t>02/10/2020</a:t>
            </a:fld>
            <a:endParaRPr lang="fr-FR"/>
          </a:p>
        </p:txBody>
      </p:sp>
      <p:sp>
        <p:nvSpPr>
          <p:cNvPr id="3" name="Espace réservé du pied de page 4"/>
          <p:cNvSpPr>
            <a:spLocks noGrp="1"/>
          </p:cNvSpPr>
          <p:nvPr>
            <p:ph type="ftr" sz="quarter" idx="11"/>
          </p:nvPr>
        </p:nvSpPr>
        <p:spPr/>
        <p:txBody>
          <a:bodyPr/>
          <a:lstStyle>
            <a:lvl1pPr>
              <a:defRPr/>
            </a:lvl1pPr>
          </a:lstStyle>
          <a:p>
            <a:pPr>
              <a:defRPr/>
            </a:pPr>
            <a:r>
              <a:rPr lang="fr-FR"/>
              <a:t>Christophe Cancel</a:t>
            </a:r>
          </a:p>
        </p:txBody>
      </p:sp>
      <p:sp>
        <p:nvSpPr>
          <p:cNvPr id="4" name="Espace réservé du numéro de diapositive 5"/>
          <p:cNvSpPr>
            <a:spLocks noGrp="1"/>
          </p:cNvSpPr>
          <p:nvPr>
            <p:ph type="sldNum" sz="quarter" idx="12"/>
          </p:nvPr>
        </p:nvSpPr>
        <p:spPr/>
        <p:txBody>
          <a:bodyPr/>
          <a:lstStyle>
            <a:lvl1pPr>
              <a:defRPr/>
            </a:lvl1pPr>
          </a:lstStyle>
          <a:p>
            <a:pPr>
              <a:defRPr/>
            </a:pPr>
            <a:fld id="{C00A44AB-6810-4A6B-B65C-3583A8AAD1C0}" type="slidenum">
              <a:rPr lang="fr-FR"/>
              <a:pPr>
                <a:defRPr/>
              </a:pPr>
              <a:t>‹N°›</a:t>
            </a:fld>
            <a:endParaRPr lang="fr-FR"/>
          </a:p>
        </p:txBody>
      </p:sp>
    </p:spTree>
    <p:extLst>
      <p:ext uri="{BB962C8B-B14F-4D97-AF65-F5344CB8AC3E}">
        <p14:creationId xmlns:p14="http://schemas.microsoft.com/office/powerpoint/2010/main" val="3728061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57A0F549-C2BF-4F0A-980A-C771CD43DD24}" type="datetime1">
              <a:rPr lang="fr-FR"/>
              <a:pPr>
                <a:defRPr/>
              </a:pPr>
              <a:t>02/10/2020</a:t>
            </a:fld>
            <a:endParaRPr lang="fr-FR"/>
          </a:p>
        </p:txBody>
      </p:sp>
      <p:sp>
        <p:nvSpPr>
          <p:cNvPr id="6" name="Espace réservé du pied de page 4"/>
          <p:cNvSpPr>
            <a:spLocks noGrp="1"/>
          </p:cNvSpPr>
          <p:nvPr>
            <p:ph type="ftr" sz="quarter" idx="11"/>
          </p:nvPr>
        </p:nvSpPr>
        <p:spPr/>
        <p:txBody>
          <a:bodyPr/>
          <a:lstStyle>
            <a:lvl1pPr>
              <a:defRPr/>
            </a:lvl1pPr>
          </a:lstStyle>
          <a:p>
            <a:pPr>
              <a:defRPr/>
            </a:pPr>
            <a:r>
              <a:rPr lang="fr-FR"/>
              <a:t>Christophe Cancel</a:t>
            </a:r>
          </a:p>
        </p:txBody>
      </p:sp>
      <p:sp>
        <p:nvSpPr>
          <p:cNvPr id="7" name="Espace réservé du numéro de diapositive 5"/>
          <p:cNvSpPr>
            <a:spLocks noGrp="1"/>
          </p:cNvSpPr>
          <p:nvPr>
            <p:ph type="sldNum" sz="quarter" idx="12"/>
          </p:nvPr>
        </p:nvSpPr>
        <p:spPr/>
        <p:txBody>
          <a:bodyPr/>
          <a:lstStyle>
            <a:lvl1pPr>
              <a:defRPr/>
            </a:lvl1pPr>
          </a:lstStyle>
          <a:p>
            <a:pPr>
              <a:defRPr/>
            </a:pPr>
            <a:fld id="{25355759-C014-4153-B542-DEA7F00A46D7}" type="slidenum">
              <a:rPr lang="fr-FR"/>
              <a:pPr>
                <a:defRPr/>
              </a:pPr>
              <a:t>‹N°›</a:t>
            </a:fld>
            <a:endParaRPr lang="fr-FR"/>
          </a:p>
        </p:txBody>
      </p:sp>
    </p:spTree>
    <p:extLst>
      <p:ext uri="{BB962C8B-B14F-4D97-AF65-F5344CB8AC3E}">
        <p14:creationId xmlns:p14="http://schemas.microsoft.com/office/powerpoint/2010/main" val="262574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D6004FC2-F2DC-4158-A7F4-A485CB7FD58D}" type="datetime1">
              <a:rPr lang="fr-FR"/>
              <a:pPr>
                <a:defRPr/>
              </a:pPr>
              <a:t>02/10/2020</a:t>
            </a:fld>
            <a:endParaRPr lang="fr-FR"/>
          </a:p>
        </p:txBody>
      </p:sp>
      <p:sp>
        <p:nvSpPr>
          <p:cNvPr id="6" name="Espace réservé du pied de page 4"/>
          <p:cNvSpPr>
            <a:spLocks noGrp="1"/>
          </p:cNvSpPr>
          <p:nvPr>
            <p:ph type="ftr" sz="quarter" idx="11"/>
          </p:nvPr>
        </p:nvSpPr>
        <p:spPr/>
        <p:txBody>
          <a:bodyPr/>
          <a:lstStyle>
            <a:lvl1pPr>
              <a:defRPr/>
            </a:lvl1pPr>
          </a:lstStyle>
          <a:p>
            <a:pPr>
              <a:defRPr/>
            </a:pPr>
            <a:r>
              <a:rPr lang="fr-FR"/>
              <a:t>Christophe Cancel</a:t>
            </a:r>
          </a:p>
        </p:txBody>
      </p:sp>
      <p:sp>
        <p:nvSpPr>
          <p:cNvPr id="7" name="Espace réservé du numéro de diapositive 5"/>
          <p:cNvSpPr>
            <a:spLocks noGrp="1"/>
          </p:cNvSpPr>
          <p:nvPr>
            <p:ph type="sldNum" sz="quarter" idx="12"/>
          </p:nvPr>
        </p:nvSpPr>
        <p:spPr/>
        <p:txBody>
          <a:bodyPr/>
          <a:lstStyle>
            <a:lvl1pPr>
              <a:defRPr/>
            </a:lvl1pPr>
          </a:lstStyle>
          <a:p>
            <a:pPr>
              <a:defRPr/>
            </a:pPr>
            <a:fld id="{086E4EA2-3927-446A-B195-2391A231A6CB}" type="slidenum">
              <a:rPr lang="fr-FR"/>
              <a:pPr>
                <a:defRPr/>
              </a:pPr>
              <a:t>‹N°›</a:t>
            </a:fld>
            <a:endParaRPr lang="fr-FR"/>
          </a:p>
        </p:txBody>
      </p:sp>
    </p:spTree>
    <p:extLst>
      <p:ext uri="{BB962C8B-B14F-4D97-AF65-F5344CB8AC3E}">
        <p14:creationId xmlns:p14="http://schemas.microsoft.com/office/powerpoint/2010/main" val="2730639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smtClean="0"/>
              <a:t>Modifiez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smtClean="0"/>
              <a:t>Modifiez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FC4B45F7-147D-4E90-84DB-3187828EAA80}" type="datetime1">
              <a:rPr lang="fr-FR"/>
              <a:pPr>
                <a:defRPr/>
              </a:pPr>
              <a:t>02/10/2020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r>
              <a:rPr lang="fr-FR"/>
              <a:t>Christophe Cancel</a:t>
            </a: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A0A67C4D-83DF-4ADD-BE0A-A09B58FD81CE}"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Fiche%20Exemple%20U51%20CCF%20indus.docx"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hyperlink" Target="BTS%20Elec%20GRILLE%20CCF%20U51%20V10_avril2020.xlsx" TargetMode="External"/><Relationship Id="rId5" Type="http://schemas.openxmlformats.org/officeDocument/2006/relationships/hyperlink" Target="Fiche%20Exemple%20U51%20CCF%20entreprise%20C17%20non%20&#233;valu&#233;e.docx" TargetMode="External"/><Relationship Id="rId4" Type="http://schemas.openxmlformats.org/officeDocument/2006/relationships/hyperlink" Target="Fiche%20Exemple%20U51%20CCF%20habitat%20C18%20non%20&#233;valu&#233;e.doc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re 1"/>
          <p:cNvSpPr>
            <a:spLocks noGrp="1"/>
          </p:cNvSpPr>
          <p:nvPr>
            <p:ph type="ctrTitle"/>
          </p:nvPr>
        </p:nvSpPr>
        <p:spPr>
          <a:solidFill>
            <a:srgbClr val="D34817"/>
          </a:solidFill>
        </p:spPr>
        <p:txBody>
          <a:bodyPr/>
          <a:lstStyle/>
          <a:p>
            <a:r>
              <a:rPr lang="fr-FR" altLang="fr-FR" dirty="0" smtClean="0">
                <a:solidFill>
                  <a:schemeClr val="bg1"/>
                </a:solidFill>
              </a:rPr>
              <a:t>REFORME DU BTS ELECTROTECHNIQUE</a:t>
            </a:r>
          </a:p>
        </p:txBody>
      </p:sp>
      <p:sp>
        <p:nvSpPr>
          <p:cNvPr id="3" name="Sous-titre 2"/>
          <p:cNvSpPr>
            <a:spLocks noGrp="1"/>
          </p:cNvSpPr>
          <p:nvPr>
            <p:ph type="subTitle" idx="1"/>
          </p:nvPr>
        </p:nvSpPr>
        <p:spPr/>
        <p:txBody>
          <a:bodyPr>
            <a:normAutofit/>
          </a:bodyPr>
          <a:lstStyle/>
          <a:p>
            <a:r>
              <a:rPr lang="fr-FR" altLang="fr-FR" b="1" dirty="0" smtClean="0">
                <a:solidFill>
                  <a:srgbClr val="898989"/>
                </a:solidFill>
              </a:rPr>
              <a:t>Epreuve U 51</a:t>
            </a:r>
          </a:p>
          <a:p>
            <a:r>
              <a:rPr lang="fr-FR" altLang="fr-FR" dirty="0" smtClean="0">
                <a:solidFill>
                  <a:srgbClr val="898989"/>
                </a:solidFill>
              </a:rPr>
              <a:t>Analyse, diagnostic et maintenance</a:t>
            </a:r>
          </a:p>
        </p:txBody>
      </p:sp>
      <p:sp>
        <p:nvSpPr>
          <p:cNvPr id="4" name="Rectangle à coins arrondis 3"/>
          <p:cNvSpPr/>
          <p:nvPr/>
        </p:nvSpPr>
        <p:spPr>
          <a:xfrm>
            <a:off x="179388" y="188913"/>
            <a:ext cx="8785225" cy="6480175"/>
          </a:xfrm>
          <a:prstGeom prst="roundRect">
            <a:avLst>
              <a:gd name="adj" fmla="val 321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 name="Rectangle 4"/>
          <p:cNvSpPr/>
          <p:nvPr/>
        </p:nvSpPr>
        <p:spPr>
          <a:xfrm>
            <a:off x="684213" y="3573463"/>
            <a:ext cx="7775575" cy="71437"/>
          </a:xfrm>
          <a:prstGeom prst="rect">
            <a:avLst/>
          </a:prstGeom>
          <a:solidFill>
            <a:srgbClr val="91858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6" name="Rectangle 5"/>
          <p:cNvSpPr/>
          <p:nvPr/>
        </p:nvSpPr>
        <p:spPr>
          <a:xfrm>
            <a:off x="684213" y="2060575"/>
            <a:ext cx="7775575" cy="73025"/>
          </a:xfrm>
          <a:prstGeom prst="rect">
            <a:avLst/>
          </a:prstGeom>
          <a:solidFill>
            <a:srgbClr val="F4B2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8" name="Espace réservé du numéro de diapositive 7"/>
          <p:cNvSpPr>
            <a:spLocks noGrp="1"/>
          </p:cNvSpPr>
          <p:nvPr>
            <p:ph type="sldNum" sz="quarter" idx="12"/>
          </p:nvPr>
        </p:nvSpPr>
        <p:spPr/>
        <p:txBody>
          <a:bodyPr/>
          <a:lstStyle/>
          <a:p>
            <a:pPr>
              <a:defRPr/>
            </a:pPr>
            <a:fld id="{BFEF7D7C-22E7-4865-A47D-E873304CA4B5}" type="slidenum">
              <a:rPr lang="fr-FR"/>
              <a:pPr>
                <a:defRPr/>
              </a:pPr>
              <a:t>1</a:t>
            </a:fld>
            <a:endParaRPr lang="fr-FR"/>
          </a:p>
        </p:txBody>
      </p:sp>
      <p:sp>
        <p:nvSpPr>
          <p:cNvPr id="9" name="Ellipse 8"/>
          <p:cNvSpPr/>
          <p:nvPr/>
        </p:nvSpPr>
        <p:spPr>
          <a:xfrm>
            <a:off x="8388350" y="6308725"/>
            <a:ext cx="287338" cy="28892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0" name="Espace réservé du pied de page 9"/>
          <p:cNvSpPr>
            <a:spLocks noGrp="1"/>
          </p:cNvSpPr>
          <p:nvPr>
            <p:ph type="ftr" sz="quarter" idx="11"/>
          </p:nvPr>
        </p:nvSpPr>
        <p:spPr>
          <a:xfrm>
            <a:off x="2555875" y="6321425"/>
            <a:ext cx="4256088" cy="365125"/>
          </a:xfrm>
        </p:spPr>
        <p:txBody>
          <a:bodyPr/>
          <a:lstStyle/>
          <a:p>
            <a:pPr>
              <a:defRPr/>
            </a:pPr>
            <a:r>
              <a:rPr lang="fr-FR" dirty="0"/>
              <a:t>Christophe Cancel – Alain Monge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re 1"/>
          <p:cNvSpPr>
            <a:spLocks noGrp="1"/>
          </p:cNvSpPr>
          <p:nvPr>
            <p:ph type="ctrTitle" idx="4294967295"/>
          </p:nvPr>
        </p:nvSpPr>
        <p:spPr>
          <a:xfrm>
            <a:off x="685800" y="401638"/>
            <a:ext cx="7772400" cy="939800"/>
          </a:xfrm>
          <a:solidFill>
            <a:srgbClr val="D34817"/>
          </a:solidFill>
        </p:spPr>
        <p:txBody>
          <a:bodyPr/>
          <a:lstStyle/>
          <a:p>
            <a:r>
              <a:rPr lang="fr-FR" altLang="fr-FR" sz="2000" smtClean="0">
                <a:solidFill>
                  <a:schemeClr val="bg1"/>
                </a:solidFill>
              </a:rPr>
              <a:t>Réforme du BTS électrotechnique 2021</a:t>
            </a:r>
            <a:br>
              <a:rPr lang="fr-FR" altLang="fr-FR" sz="2000" smtClean="0">
                <a:solidFill>
                  <a:schemeClr val="bg1"/>
                </a:solidFill>
              </a:rPr>
            </a:br>
            <a:r>
              <a:rPr lang="fr-FR" altLang="fr-FR" sz="2000" b="1" smtClean="0">
                <a:solidFill>
                  <a:schemeClr val="bg1"/>
                </a:solidFill>
              </a:rPr>
              <a:t>Analyse, diagnostic, maintenance : « réflexions »</a:t>
            </a:r>
            <a:endParaRPr lang="fr-FR" altLang="fr-FR" sz="2000" smtClean="0">
              <a:solidFill>
                <a:schemeClr val="bg1"/>
              </a:solidFill>
            </a:endParaRPr>
          </a:p>
        </p:txBody>
      </p:sp>
      <p:sp>
        <p:nvSpPr>
          <p:cNvPr id="4" name="Rectangle à coins arrondis 3"/>
          <p:cNvSpPr/>
          <p:nvPr/>
        </p:nvSpPr>
        <p:spPr>
          <a:xfrm>
            <a:off x="179388" y="188913"/>
            <a:ext cx="8785225" cy="6480175"/>
          </a:xfrm>
          <a:prstGeom prst="roundRect">
            <a:avLst>
              <a:gd name="adj" fmla="val 321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 name="Rectangle 4"/>
          <p:cNvSpPr/>
          <p:nvPr/>
        </p:nvSpPr>
        <p:spPr>
          <a:xfrm>
            <a:off x="684213" y="1341438"/>
            <a:ext cx="7775575" cy="71437"/>
          </a:xfrm>
          <a:prstGeom prst="rect">
            <a:avLst/>
          </a:prstGeom>
          <a:solidFill>
            <a:srgbClr val="91858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6" name="Rectangle 5"/>
          <p:cNvSpPr/>
          <p:nvPr/>
        </p:nvSpPr>
        <p:spPr>
          <a:xfrm>
            <a:off x="684213" y="333375"/>
            <a:ext cx="7775575" cy="71438"/>
          </a:xfrm>
          <a:prstGeom prst="rect">
            <a:avLst/>
          </a:prstGeom>
          <a:solidFill>
            <a:srgbClr val="F4B2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0" name="Espace réservé du numéro de diapositive 9"/>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B572F2D-84BB-4FBD-BE2C-BDB8A5D81EF8}" type="slidenum">
              <a:rPr lang="fr-FR" sz="1200">
                <a:solidFill>
                  <a:schemeClr val="tx1">
                    <a:tint val="75000"/>
                  </a:schemeClr>
                </a:solidFill>
                <a:latin typeface="+mn-lt"/>
                <a:cs typeface="+mn-cs"/>
              </a:rPr>
              <a:pPr algn="r" fontAlgn="auto">
                <a:spcBef>
                  <a:spcPts val="0"/>
                </a:spcBef>
                <a:spcAft>
                  <a:spcPts val="0"/>
                </a:spcAft>
                <a:defRPr/>
              </a:pPr>
              <a:t>10</a:t>
            </a:fld>
            <a:endParaRPr lang="fr-FR" sz="1200" dirty="0">
              <a:solidFill>
                <a:schemeClr val="tx1">
                  <a:tint val="75000"/>
                </a:schemeClr>
              </a:solidFill>
              <a:latin typeface="+mn-lt"/>
              <a:cs typeface="+mn-cs"/>
            </a:endParaRPr>
          </a:p>
        </p:txBody>
      </p:sp>
      <p:sp>
        <p:nvSpPr>
          <p:cNvPr id="7" name="Espace réservé du pied de page 6"/>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r>
              <a:rPr lang="fr-FR" sz="1200" dirty="0">
                <a:solidFill>
                  <a:schemeClr val="tx1">
                    <a:tint val="75000"/>
                  </a:schemeClr>
                </a:solidFill>
                <a:latin typeface="+mn-lt"/>
                <a:cs typeface="+mn-cs"/>
              </a:rPr>
              <a:t>Christophe Cancel – Alain Monge</a:t>
            </a:r>
          </a:p>
        </p:txBody>
      </p:sp>
      <p:sp>
        <p:nvSpPr>
          <p:cNvPr id="38921" name="Text Box 9"/>
          <p:cNvSpPr txBox="1">
            <a:spLocks noChangeArrowheads="1"/>
          </p:cNvSpPr>
          <p:nvPr/>
        </p:nvSpPr>
        <p:spPr bwMode="auto">
          <a:xfrm>
            <a:off x="611188" y="2133600"/>
            <a:ext cx="8012112" cy="2292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FR" altLang="fr-FR" sz="1600" b="1">
                <a:solidFill>
                  <a:srgbClr val="4D4D4D"/>
                </a:solidFill>
                <a:latin typeface="Calibri" pitchFamily="34" charset="0"/>
              </a:rPr>
              <a:t>Problèmes matériels à prévoir et à résoudre:</a:t>
            </a:r>
          </a:p>
          <a:p>
            <a:endParaRPr lang="fr-FR" altLang="fr-FR" sz="1600" b="1">
              <a:solidFill>
                <a:srgbClr val="4D4D4D"/>
              </a:solidFill>
              <a:latin typeface="Calibri" pitchFamily="34" charset="0"/>
            </a:endParaRPr>
          </a:p>
          <a:p>
            <a:pPr>
              <a:buFontTx/>
              <a:buChar char="-"/>
            </a:pPr>
            <a:r>
              <a:rPr lang="fr-FR" altLang="fr-FR" sz="1600" b="1">
                <a:solidFill>
                  <a:srgbClr val="4D4D4D"/>
                </a:solidFill>
                <a:latin typeface="Calibri" pitchFamily="34" charset="0"/>
              </a:rPr>
              <a:t> Espace pouvant contenir l’ensemble d’une promotion (jusqu’à 30 étudiants)</a:t>
            </a:r>
          </a:p>
          <a:p>
            <a:pPr>
              <a:buFontTx/>
              <a:buChar char="-"/>
            </a:pPr>
            <a:endParaRPr lang="fr-FR" altLang="fr-FR" sz="1600" b="1">
              <a:solidFill>
                <a:srgbClr val="4D4D4D"/>
              </a:solidFill>
              <a:latin typeface="Calibri" pitchFamily="34" charset="0"/>
            </a:endParaRPr>
          </a:p>
          <a:p>
            <a:pPr>
              <a:buFontTx/>
              <a:buChar char="-"/>
            </a:pPr>
            <a:r>
              <a:rPr lang="fr-FR" altLang="fr-FR" sz="1600" b="1">
                <a:solidFill>
                  <a:srgbClr val="4D4D4D"/>
                </a:solidFill>
                <a:latin typeface="Calibri" pitchFamily="34" charset="0"/>
              </a:rPr>
              <a:t> Des systèmes « industriels » en quantité suffisante pour faire travailler l’ensemble d’une promotion.</a:t>
            </a:r>
          </a:p>
          <a:p>
            <a:pPr>
              <a:buFontTx/>
              <a:buChar char="-"/>
            </a:pPr>
            <a:endParaRPr lang="fr-FR" altLang="fr-FR" sz="1600" b="1">
              <a:solidFill>
                <a:srgbClr val="4D4D4D"/>
              </a:solidFill>
              <a:latin typeface="Calibri" pitchFamily="34" charset="0"/>
            </a:endParaRPr>
          </a:p>
          <a:p>
            <a:pPr>
              <a:buFontTx/>
              <a:buChar char="-"/>
            </a:pPr>
            <a:r>
              <a:rPr lang="fr-FR" altLang="fr-FR" sz="1600" b="1">
                <a:solidFill>
                  <a:srgbClr val="4D4D4D"/>
                </a:solidFill>
                <a:latin typeface="Calibri" pitchFamily="34" charset="0"/>
              </a:rPr>
              <a:t>Du matériel de mesures et de diagnostic (énergimètres, analyseurs etc…) en nombre suffisant.</a:t>
            </a:r>
            <a:endParaRPr lang="en-GB" altLang="fr-FR" sz="1600" b="1">
              <a:solidFill>
                <a:srgbClr val="4D4D4D"/>
              </a:solidFill>
              <a:latin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re 1"/>
          <p:cNvSpPr>
            <a:spLocks noGrp="1"/>
          </p:cNvSpPr>
          <p:nvPr>
            <p:ph type="ctrTitle" idx="4294967295"/>
          </p:nvPr>
        </p:nvSpPr>
        <p:spPr>
          <a:xfrm>
            <a:off x="685800" y="401638"/>
            <a:ext cx="7772400" cy="939800"/>
          </a:xfrm>
          <a:solidFill>
            <a:srgbClr val="D34817"/>
          </a:solidFill>
        </p:spPr>
        <p:txBody>
          <a:bodyPr/>
          <a:lstStyle/>
          <a:p>
            <a:r>
              <a:rPr lang="fr-FR" altLang="fr-FR" sz="2000" smtClean="0">
                <a:solidFill>
                  <a:schemeClr val="bg1"/>
                </a:solidFill>
              </a:rPr>
              <a:t>Réforme du BTS électrotechnique 2021</a:t>
            </a:r>
            <a:br>
              <a:rPr lang="fr-FR" altLang="fr-FR" sz="2000" smtClean="0">
                <a:solidFill>
                  <a:schemeClr val="bg1"/>
                </a:solidFill>
              </a:rPr>
            </a:br>
            <a:r>
              <a:rPr lang="fr-FR" altLang="fr-FR" sz="2000" b="1" smtClean="0">
                <a:solidFill>
                  <a:schemeClr val="bg1"/>
                </a:solidFill>
              </a:rPr>
              <a:t>Analyse, diagnostic, maintenance : « réflexions »</a:t>
            </a:r>
            <a:endParaRPr lang="fr-FR" altLang="fr-FR" sz="2000" smtClean="0">
              <a:solidFill>
                <a:schemeClr val="bg1"/>
              </a:solidFill>
            </a:endParaRPr>
          </a:p>
        </p:txBody>
      </p:sp>
      <p:sp>
        <p:nvSpPr>
          <p:cNvPr id="4" name="Rectangle à coins arrondis 3"/>
          <p:cNvSpPr/>
          <p:nvPr/>
        </p:nvSpPr>
        <p:spPr>
          <a:xfrm>
            <a:off x="179388" y="188913"/>
            <a:ext cx="8785225" cy="6480175"/>
          </a:xfrm>
          <a:prstGeom prst="roundRect">
            <a:avLst>
              <a:gd name="adj" fmla="val 321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 name="Rectangle 4"/>
          <p:cNvSpPr/>
          <p:nvPr/>
        </p:nvSpPr>
        <p:spPr>
          <a:xfrm>
            <a:off x="684213" y="1341438"/>
            <a:ext cx="7775575" cy="71437"/>
          </a:xfrm>
          <a:prstGeom prst="rect">
            <a:avLst/>
          </a:prstGeom>
          <a:solidFill>
            <a:srgbClr val="91858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6" name="Rectangle 5"/>
          <p:cNvSpPr/>
          <p:nvPr/>
        </p:nvSpPr>
        <p:spPr>
          <a:xfrm>
            <a:off x="684213" y="333375"/>
            <a:ext cx="7775575" cy="71438"/>
          </a:xfrm>
          <a:prstGeom prst="rect">
            <a:avLst/>
          </a:prstGeom>
          <a:solidFill>
            <a:srgbClr val="F4B2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0" name="Espace réservé du numéro de diapositive 9"/>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9D9E2DA-9D62-44CA-A8EE-E4D050568D3E}" type="slidenum">
              <a:rPr lang="fr-FR" sz="1200">
                <a:solidFill>
                  <a:schemeClr val="tx1">
                    <a:tint val="75000"/>
                  </a:schemeClr>
                </a:solidFill>
                <a:latin typeface="+mn-lt"/>
                <a:cs typeface="+mn-cs"/>
              </a:rPr>
              <a:pPr algn="r" fontAlgn="auto">
                <a:spcBef>
                  <a:spcPts val="0"/>
                </a:spcBef>
                <a:spcAft>
                  <a:spcPts val="0"/>
                </a:spcAft>
                <a:defRPr/>
              </a:pPr>
              <a:t>11</a:t>
            </a:fld>
            <a:endParaRPr lang="fr-FR" sz="1200" dirty="0">
              <a:solidFill>
                <a:schemeClr val="tx1">
                  <a:tint val="75000"/>
                </a:schemeClr>
              </a:solidFill>
              <a:latin typeface="+mn-lt"/>
              <a:cs typeface="+mn-cs"/>
            </a:endParaRPr>
          </a:p>
        </p:txBody>
      </p:sp>
      <p:sp>
        <p:nvSpPr>
          <p:cNvPr id="7" name="Espace réservé du pied de page 6"/>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r>
              <a:rPr lang="fr-FR" sz="1200" dirty="0">
                <a:solidFill>
                  <a:schemeClr val="tx1">
                    <a:tint val="75000"/>
                  </a:schemeClr>
                </a:solidFill>
                <a:latin typeface="+mn-lt"/>
                <a:cs typeface="+mn-cs"/>
              </a:rPr>
              <a:t>Christophe Cancel – Alain Monge</a:t>
            </a:r>
          </a:p>
        </p:txBody>
      </p:sp>
      <p:sp>
        <p:nvSpPr>
          <p:cNvPr id="40968" name="Text Box 8"/>
          <p:cNvSpPr txBox="1">
            <a:spLocks noChangeArrowheads="1"/>
          </p:cNvSpPr>
          <p:nvPr/>
        </p:nvSpPr>
        <p:spPr bwMode="auto">
          <a:xfrm>
            <a:off x="684213" y="2133600"/>
            <a:ext cx="7775576"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altLang="fr-FR" sz="1600" b="1" dirty="0">
                <a:solidFill>
                  <a:srgbClr val="4D4D4D"/>
                </a:solidFill>
                <a:latin typeface="Calibri" pitchFamily="34" charset="0"/>
              </a:rPr>
              <a:t>Dans le cas de promotions inférieures à 15 étudiants, les enseignants doivent être parfaitement interchangeables (alternance hebdomadaire).</a:t>
            </a:r>
          </a:p>
          <a:p>
            <a:r>
              <a:rPr lang="fr-FR" altLang="fr-FR" sz="1600" b="1" dirty="0">
                <a:solidFill>
                  <a:srgbClr val="4D4D4D"/>
                </a:solidFill>
                <a:latin typeface="Calibri" pitchFamily="34" charset="0"/>
              </a:rPr>
              <a:t/>
            </a:r>
            <a:br>
              <a:rPr lang="fr-FR" altLang="fr-FR" sz="1600" b="1" dirty="0">
                <a:solidFill>
                  <a:srgbClr val="4D4D4D"/>
                </a:solidFill>
                <a:latin typeface="Calibri" pitchFamily="34" charset="0"/>
              </a:rPr>
            </a:br>
            <a:r>
              <a:rPr lang="fr-FR" altLang="fr-FR" sz="1600" b="1" dirty="0">
                <a:solidFill>
                  <a:srgbClr val="4D4D4D"/>
                </a:solidFill>
                <a:latin typeface="Calibri" pitchFamily="34" charset="0"/>
              </a:rPr>
              <a:t>Par conséquent, il est urgent de prévoir pour les enseignants de Physique-Chimie (et des derniers représentants de la Physique Appliquée…) une formation solide et efficace sur (liste non exhaustive) </a:t>
            </a:r>
            <a:r>
              <a:rPr lang="fr-FR" altLang="fr-FR" sz="1600" b="1" dirty="0" smtClean="0">
                <a:solidFill>
                  <a:srgbClr val="4D4D4D"/>
                </a:solidFill>
                <a:latin typeface="Calibri" pitchFamily="34" charset="0"/>
              </a:rPr>
              <a:t>:</a:t>
            </a:r>
          </a:p>
          <a:p>
            <a:r>
              <a:rPr lang="fr-FR" altLang="fr-FR" sz="1600" b="1" dirty="0">
                <a:solidFill>
                  <a:srgbClr val="4D4D4D"/>
                </a:solidFill>
                <a:latin typeface="Calibri" pitchFamily="34" charset="0"/>
              </a:rPr>
              <a:t/>
            </a:r>
            <a:br>
              <a:rPr lang="fr-FR" altLang="fr-FR" sz="1600" b="1" dirty="0">
                <a:solidFill>
                  <a:srgbClr val="4D4D4D"/>
                </a:solidFill>
                <a:latin typeface="Calibri" pitchFamily="34" charset="0"/>
              </a:rPr>
            </a:br>
            <a:r>
              <a:rPr lang="fr-FR" altLang="fr-FR" sz="1600" b="1" dirty="0">
                <a:solidFill>
                  <a:srgbClr val="4D4D4D"/>
                </a:solidFill>
                <a:latin typeface="Calibri" pitchFamily="34" charset="0"/>
              </a:rPr>
              <a:t>- La lecture et les règles d’élaboration </a:t>
            </a:r>
            <a:r>
              <a:rPr lang="fr-FR" altLang="fr-FR" sz="1600" b="1">
                <a:solidFill>
                  <a:srgbClr val="4D4D4D"/>
                </a:solidFill>
                <a:latin typeface="Calibri" pitchFamily="34" charset="0"/>
              </a:rPr>
              <a:t>des </a:t>
            </a:r>
            <a:r>
              <a:rPr lang="fr-FR" altLang="fr-FR" sz="1600" b="1" smtClean="0">
                <a:solidFill>
                  <a:srgbClr val="4D4D4D"/>
                </a:solidFill>
                <a:latin typeface="Calibri" pitchFamily="34" charset="0"/>
              </a:rPr>
              <a:t>schémas</a:t>
            </a:r>
          </a:p>
          <a:p>
            <a:endParaRPr lang="fr-FR" altLang="fr-FR" sz="1600" b="1" dirty="0">
              <a:solidFill>
                <a:srgbClr val="4D4D4D"/>
              </a:solidFill>
              <a:latin typeface="Calibri" pitchFamily="34" charset="0"/>
            </a:endParaRPr>
          </a:p>
          <a:p>
            <a:r>
              <a:rPr lang="fr-FR" altLang="fr-FR" sz="1600" b="1" dirty="0">
                <a:solidFill>
                  <a:srgbClr val="4D4D4D"/>
                </a:solidFill>
                <a:latin typeface="Calibri" pitchFamily="34" charset="0"/>
              </a:rPr>
              <a:t>- Dans le cadre de la programmation les règles et usages de la logique séquentielle (GRAFCET…) et combinatoire (LADER…)</a:t>
            </a:r>
            <a:endParaRPr lang="en-GB" altLang="fr-FR" sz="1600" b="1" dirty="0">
              <a:solidFill>
                <a:srgbClr val="4D4D4D"/>
              </a:solidFill>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re 1"/>
          <p:cNvSpPr>
            <a:spLocks noGrp="1"/>
          </p:cNvSpPr>
          <p:nvPr>
            <p:ph type="ctrTitle"/>
          </p:nvPr>
        </p:nvSpPr>
        <p:spPr>
          <a:xfrm>
            <a:off x="685800" y="401638"/>
            <a:ext cx="7772400" cy="939800"/>
          </a:xfrm>
          <a:solidFill>
            <a:srgbClr val="D34817"/>
          </a:solidFill>
        </p:spPr>
        <p:txBody>
          <a:bodyPr/>
          <a:lstStyle/>
          <a:p>
            <a:r>
              <a:rPr lang="fr-FR" altLang="fr-FR" sz="2000" smtClean="0">
                <a:solidFill>
                  <a:schemeClr val="bg1"/>
                </a:solidFill>
              </a:rPr>
              <a:t>Réforme du BTS électrotechnique 2021</a:t>
            </a:r>
            <a:br>
              <a:rPr lang="fr-FR" altLang="fr-FR" sz="2000" smtClean="0">
                <a:solidFill>
                  <a:schemeClr val="bg1"/>
                </a:solidFill>
              </a:rPr>
            </a:br>
            <a:r>
              <a:rPr lang="fr-FR" altLang="fr-FR" sz="2000" b="1" smtClean="0">
                <a:solidFill>
                  <a:schemeClr val="bg1"/>
                </a:solidFill>
              </a:rPr>
              <a:t>Analyse, diagnostic, maintenance : totale nouveauté ?</a:t>
            </a:r>
            <a:endParaRPr lang="fr-FR" altLang="fr-FR" sz="2000" smtClean="0">
              <a:solidFill>
                <a:schemeClr val="bg1"/>
              </a:solidFill>
            </a:endParaRPr>
          </a:p>
        </p:txBody>
      </p:sp>
      <p:sp>
        <p:nvSpPr>
          <p:cNvPr id="3" name="Sous-titre 2"/>
          <p:cNvSpPr>
            <a:spLocks noGrp="1"/>
          </p:cNvSpPr>
          <p:nvPr>
            <p:ph type="subTitle" idx="1"/>
          </p:nvPr>
        </p:nvSpPr>
        <p:spPr>
          <a:xfrm>
            <a:off x="611188" y="1557338"/>
            <a:ext cx="8137525" cy="3743325"/>
          </a:xfrm>
        </p:spPr>
        <p:txBody>
          <a:bodyPr>
            <a:noAutofit/>
          </a:bodyPr>
          <a:lstStyle/>
          <a:p>
            <a:pPr lvl="1" algn="l">
              <a:lnSpc>
                <a:spcPct val="150000"/>
              </a:lnSpc>
            </a:pPr>
            <a:r>
              <a:rPr lang="fr-FR" altLang="fr-FR" sz="1600" b="1" smtClean="0">
                <a:solidFill>
                  <a:srgbClr val="595959"/>
                </a:solidFill>
              </a:rPr>
              <a:t>Dans le précédent référentiel, il existait les capacités :</a:t>
            </a:r>
          </a:p>
          <a:p>
            <a:pPr lvl="1" algn="l">
              <a:lnSpc>
                <a:spcPct val="150000"/>
              </a:lnSpc>
              <a:buFont typeface="Wingdings" pitchFamily="2" charset="2"/>
              <a:buChar char="ü"/>
            </a:pPr>
            <a:r>
              <a:rPr lang="fr-FR" altLang="fr-FR" sz="1600" b="1" smtClean="0">
                <a:solidFill>
                  <a:srgbClr val="595959"/>
                </a:solidFill>
              </a:rPr>
              <a:t>C14 : analyser les causes de disfonctionnement.</a:t>
            </a:r>
          </a:p>
          <a:p>
            <a:pPr lvl="1" algn="l">
              <a:lnSpc>
                <a:spcPct val="150000"/>
              </a:lnSpc>
              <a:buFont typeface="Wingdings" pitchFamily="2" charset="2"/>
              <a:buChar char="ü"/>
            </a:pPr>
            <a:r>
              <a:rPr lang="fr-FR" altLang="fr-FR" sz="1600" b="1" smtClean="0">
                <a:solidFill>
                  <a:srgbClr val="595959"/>
                </a:solidFill>
              </a:rPr>
              <a:t>C30 : ordonnancer des opérations de maintenance. </a:t>
            </a:r>
          </a:p>
          <a:p>
            <a:pPr lvl="1" algn="l">
              <a:lnSpc>
                <a:spcPct val="150000"/>
              </a:lnSpc>
            </a:pPr>
            <a:r>
              <a:rPr lang="fr-FR" altLang="fr-FR" sz="1600" b="1" smtClean="0">
                <a:solidFill>
                  <a:srgbClr val="595959"/>
                </a:solidFill>
              </a:rPr>
              <a:t>Elles étaient évaluées en projet ou en chantier.</a:t>
            </a:r>
          </a:p>
          <a:p>
            <a:pPr lvl="1" algn="l">
              <a:lnSpc>
                <a:spcPct val="150000"/>
              </a:lnSpc>
            </a:pPr>
            <a:r>
              <a:rPr lang="fr-FR" altLang="fr-FR" sz="1600" b="1" smtClean="0">
                <a:solidFill>
                  <a:srgbClr val="595959"/>
                </a:solidFill>
              </a:rPr>
              <a:t>Elles sont remplacées par les compétences :</a:t>
            </a:r>
          </a:p>
          <a:p>
            <a:pPr lvl="1" algn="l">
              <a:lnSpc>
                <a:spcPct val="150000"/>
              </a:lnSpc>
              <a:buFont typeface="Wingdings" pitchFamily="2" charset="2"/>
              <a:buChar char="ü"/>
            </a:pPr>
            <a:r>
              <a:rPr lang="fr-FR" altLang="fr-FR" sz="1600" b="1" smtClean="0">
                <a:solidFill>
                  <a:srgbClr val="595959"/>
                </a:solidFill>
              </a:rPr>
              <a:t>C2 : extraire les informations nécessaires à la réalisation des tâches.</a:t>
            </a:r>
          </a:p>
          <a:p>
            <a:pPr lvl="1" algn="l">
              <a:lnSpc>
                <a:spcPct val="150000"/>
              </a:lnSpc>
              <a:buFont typeface="Wingdings" pitchFamily="2" charset="2"/>
              <a:buChar char="ü"/>
            </a:pPr>
            <a:r>
              <a:rPr lang="fr-FR" altLang="fr-FR" sz="1600" b="1" smtClean="0">
                <a:solidFill>
                  <a:srgbClr val="595959"/>
                </a:solidFill>
              </a:rPr>
              <a:t>C13 : mesurer les grandeurs caractéristiques d’un ouvrage, d’une installation, d’un équipement électrique.</a:t>
            </a:r>
          </a:p>
          <a:p>
            <a:pPr lvl="1" algn="l">
              <a:lnSpc>
                <a:spcPct val="150000"/>
              </a:lnSpc>
              <a:buFont typeface="Wingdings" pitchFamily="2" charset="2"/>
              <a:buChar char="ü"/>
            </a:pPr>
            <a:r>
              <a:rPr lang="fr-FR" altLang="fr-FR" sz="1600" b="1" smtClean="0">
                <a:solidFill>
                  <a:srgbClr val="595959"/>
                </a:solidFill>
              </a:rPr>
              <a:t>C17 : réaliser un diagnostic de performance y compris énergétique, de sécurité, d’un ouvrage, d’une installation, d’un équipement électrique.</a:t>
            </a:r>
          </a:p>
          <a:p>
            <a:pPr lvl="1" algn="l">
              <a:lnSpc>
                <a:spcPct val="150000"/>
              </a:lnSpc>
              <a:buFont typeface="Wingdings" pitchFamily="2" charset="2"/>
              <a:buChar char="ü"/>
            </a:pPr>
            <a:r>
              <a:rPr lang="fr-FR" altLang="fr-FR" sz="1600" b="1" smtClean="0">
                <a:solidFill>
                  <a:srgbClr val="595959"/>
                </a:solidFill>
              </a:rPr>
              <a:t>C18 : réaliser des opérations de maintenance sur un ouvrage, une installation, un équipement électrique</a:t>
            </a:r>
          </a:p>
          <a:p>
            <a:pPr lvl="1" algn="l">
              <a:lnSpc>
                <a:spcPct val="150000"/>
              </a:lnSpc>
              <a:buFont typeface="Wingdings" pitchFamily="2" charset="2"/>
              <a:buChar char="ü"/>
            </a:pPr>
            <a:endParaRPr lang="fr-FR" altLang="fr-FR" sz="1600" b="1" smtClean="0">
              <a:solidFill>
                <a:srgbClr val="595959"/>
              </a:solidFill>
            </a:endParaRPr>
          </a:p>
        </p:txBody>
      </p:sp>
      <p:sp>
        <p:nvSpPr>
          <p:cNvPr id="4" name="Rectangle à coins arrondis 3"/>
          <p:cNvSpPr/>
          <p:nvPr/>
        </p:nvSpPr>
        <p:spPr>
          <a:xfrm>
            <a:off x="179388" y="188913"/>
            <a:ext cx="8785225" cy="6480175"/>
          </a:xfrm>
          <a:prstGeom prst="roundRect">
            <a:avLst>
              <a:gd name="adj" fmla="val 321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 name="Rectangle 4"/>
          <p:cNvSpPr/>
          <p:nvPr/>
        </p:nvSpPr>
        <p:spPr>
          <a:xfrm>
            <a:off x="684213" y="1341438"/>
            <a:ext cx="7775575" cy="71437"/>
          </a:xfrm>
          <a:prstGeom prst="rect">
            <a:avLst/>
          </a:prstGeom>
          <a:solidFill>
            <a:srgbClr val="91858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6" name="Rectangle 5"/>
          <p:cNvSpPr/>
          <p:nvPr/>
        </p:nvSpPr>
        <p:spPr>
          <a:xfrm>
            <a:off x="684213" y="333375"/>
            <a:ext cx="7775575" cy="71438"/>
          </a:xfrm>
          <a:prstGeom prst="rect">
            <a:avLst/>
          </a:prstGeom>
          <a:solidFill>
            <a:srgbClr val="F4B2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0" name="Espace réservé du numéro de diapositive 9"/>
          <p:cNvSpPr>
            <a:spLocks noGrp="1"/>
          </p:cNvSpPr>
          <p:nvPr>
            <p:ph type="sldNum" sz="quarter" idx="12"/>
          </p:nvPr>
        </p:nvSpPr>
        <p:spPr/>
        <p:txBody>
          <a:bodyPr/>
          <a:lstStyle/>
          <a:p>
            <a:pPr>
              <a:defRPr/>
            </a:pPr>
            <a:fld id="{A8D5C7E6-6E02-4D00-8337-554C04D28CD0}" type="slidenum">
              <a:rPr lang="fr-FR"/>
              <a:pPr>
                <a:defRPr/>
              </a:pPr>
              <a:t>2</a:t>
            </a:fld>
            <a:endParaRPr lang="fr-FR"/>
          </a:p>
        </p:txBody>
      </p:sp>
      <p:sp>
        <p:nvSpPr>
          <p:cNvPr id="7" name="Espace réservé du pied de page 6"/>
          <p:cNvSpPr>
            <a:spLocks noGrp="1"/>
          </p:cNvSpPr>
          <p:nvPr>
            <p:ph type="ftr" sz="quarter" idx="11"/>
          </p:nvPr>
        </p:nvSpPr>
        <p:spPr/>
        <p:txBody>
          <a:bodyPr/>
          <a:lstStyle/>
          <a:p>
            <a:pPr>
              <a:defRPr/>
            </a:pPr>
            <a:r>
              <a:rPr lang="fr-FR" dirty="0"/>
              <a:t>Christophe Cancel – Alain Monge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re 1"/>
          <p:cNvSpPr>
            <a:spLocks noGrp="1"/>
          </p:cNvSpPr>
          <p:nvPr>
            <p:ph type="ctrTitle"/>
          </p:nvPr>
        </p:nvSpPr>
        <p:spPr>
          <a:xfrm>
            <a:off x="685800" y="401638"/>
            <a:ext cx="7772400" cy="939800"/>
          </a:xfrm>
          <a:solidFill>
            <a:srgbClr val="D34817"/>
          </a:solidFill>
        </p:spPr>
        <p:txBody>
          <a:bodyPr/>
          <a:lstStyle/>
          <a:p>
            <a:r>
              <a:rPr lang="fr-FR" altLang="fr-FR" sz="2000" smtClean="0">
                <a:solidFill>
                  <a:schemeClr val="bg1"/>
                </a:solidFill>
              </a:rPr>
              <a:t>Réforme du BTS électrotechnique 2021</a:t>
            </a:r>
            <a:br>
              <a:rPr lang="fr-FR" altLang="fr-FR" sz="2000" smtClean="0">
                <a:solidFill>
                  <a:schemeClr val="bg1"/>
                </a:solidFill>
              </a:rPr>
            </a:br>
            <a:r>
              <a:rPr lang="fr-FR" altLang="fr-FR" sz="2000" b="1" smtClean="0">
                <a:solidFill>
                  <a:schemeClr val="bg1"/>
                </a:solidFill>
              </a:rPr>
              <a:t>Analyse, diagnostic, maintenance : organisation des enseignements</a:t>
            </a:r>
            <a:endParaRPr lang="fr-FR" altLang="fr-FR" sz="2000" smtClean="0">
              <a:solidFill>
                <a:schemeClr val="bg1"/>
              </a:solidFill>
            </a:endParaRPr>
          </a:p>
        </p:txBody>
      </p:sp>
      <p:sp>
        <p:nvSpPr>
          <p:cNvPr id="3" name="Sous-titre 2"/>
          <p:cNvSpPr>
            <a:spLocks noGrp="1"/>
          </p:cNvSpPr>
          <p:nvPr>
            <p:ph type="subTitle" idx="1"/>
          </p:nvPr>
        </p:nvSpPr>
        <p:spPr>
          <a:xfrm>
            <a:off x="611188" y="1557338"/>
            <a:ext cx="8137525" cy="3743325"/>
          </a:xfrm>
        </p:spPr>
        <p:txBody>
          <a:bodyPr>
            <a:noAutofit/>
          </a:bodyPr>
          <a:lstStyle/>
          <a:p>
            <a:pPr lvl="1" algn="l">
              <a:lnSpc>
                <a:spcPct val="150000"/>
              </a:lnSpc>
            </a:pPr>
            <a:r>
              <a:rPr lang="fr-FR" altLang="fr-FR" sz="1600" b="1" dirty="0" smtClean="0">
                <a:solidFill>
                  <a:srgbClr val="595959"/>
                </a:solidFill>
              </a:rPr>
              <a:t>Co-enseignement physique / GE.</a:t>
            </a:r>
          </a:p>
          <a:p>
            <a:pPr lvl="1" algn="l">
              <a:lnSpc>
                <a:spcPct val="150000"/>
              </a:lnSpc>
            </a:pPr>
            <a:r>
              <a:rPr lang="fr-FR" altLang="fr-FR" sz="1600" b="1" dirty="0" smtClean="0">
                <a:solidFill>
                  <a:srgbClr val="595959"/>
                </a:solidFill>
              </a:rPr>
              <a:t>Groupe de 15 étudiants par enseignant.</a:t>
            </a:r>
          </a:p>
          <a:p>
            <a:pPr lvl="1" algn="l">
              <a:lnSpc>
                <a:spcPct val="150000"/>
              </a:lnSpc>
            </a:pPr>
            <a:r>
              <a:rPr lang="fr-FR" altLang="fr-FR" sz="1600" b="1" dirty="0" smtClean="0">
                <a:solidFill>
                  <a:srgbClr val="595959"/>
                </a:solidFill>
              </a:rPr>
              <a:t>Proposition </a:t>
            </a:r>
            <a:r>
              <a:rPr lang="fr-FR" altLang="fr-FR" sz="1600" b="1" dirty="0" smtClean="0">
                <a:solidFill>
                  <a:srgbClr val="595959"/>
                </a:solidFill>
              </a:rPr>
              <a:t>de progression issue </a:t>
            </a:r>
            <a:r>
              <a:rPr lang="fr-FR" altLang="fr-FR" sz="1600" b="1" dirty="0" smtClean="0">
                <a:solidFill>
                  <a:srgbClr val="595959"/>
                </a:solidFill>
              </a:rPr>
              <a:t>de la fiche explicative U51 :</a:t>
            </a:r>
          </a:p>
          <a:p>
            <a:pPr lvl="1" algn="l">
              <a:lnSpc>
                <a:spcPct val="150000"/>
              </a:lnSpc>
            </a:pPr>
            <a:endParaRPr lang="fr-FR" altLang="fr-FR" sz="1600" b="1" dirty="0" smtClean="0">
              <a:solidFill>
                <a:srgbClr val="595959"/>
              </a:solidFill>
            </a:endParaRPr>
          </a:p>
        </p:txBody>
      </p:sp>
      <p:sp>
        <p:nvSpPr>
          <p:cNvPr id="4" name="Rectangle à coins arrondis 3"/>
          <p:cNvSpPr/>
          <p:nvPr/>
        </p:nvSpPr>
        <p:spPr>
          <a:xfrm>
            <a:off x="179388" y="188913"/>
            <a:ext cx="8785225" cy="6480175"/>
          </a:xfrm>
          <a:prstGeom prst="roundRect">
            <a:avLst>
              <a:gd name="adj" fmla="val 321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 name="Rectangle 4"/>
          <p:cNvSpPr/>
          <p:nvPr/>
        </p:nvSpPr>
        <p:spPr>
          <a:xfrm>
            <a:off x="684213" y="1341438"/>
            <a:ext cx="7775575" cy="71437"/>
          </a:xfrm>
          <a:prstGeom prst="rect">
            <a:avLst/>
          </a:prstGeom>
          <a:solidFill>
            <a:srgbClr val="91858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6" name="Rectangle 5"/>
          <p:cNvSpPr/>
          <p:nvPr/>
        </p:nvSpPr>
        <p:spPr>
          <a:xfrm>
            <a:off x="684213" y="333375"/>
            <a:ext cx="7775575" cy="71438"/>
          </a:xfrm>
          <a:prstGeom prst="rect">
            <a:avLst/>
          </a:prstGeom>
          <a:solidFill>
            <a:srgbClr val="F4B2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0" name="Espace réservé du numéro de diapositive 9"/>
          <p:cNvSpPr>
            <a:spLocks noGrp="1"/>
          </p:cNvSpPr>
          <p:nvPr>
            <p:ph type="sldNum" sz="quarter" idx="12"/>
          </p:nvPr>
        </p:nvSpPr>
        <p:spPr/>
        <p:txBody>
          <a:bodyPr/>
          <a:lstStyle/>
          <a:p>
            <a:pPr>
              <a:defRPr/>
            </a:pPr>
            <a:fld id="{A3A25D97-AD43-4EBF-AA15-001E6EAD2C6D}" type="slidenum">
              <a:rPr lang="fr-FR"/>
              <a:pPr>
                <a:defRPr/>
              </a:pPr>
              <a:t>3</a:t>
            </a:fld>
            <a:endParaRPr lang="fr-FR"/>
          </a:p>
        </p:txBody>
      </p:sp>
      <p:sp>
        <p:nvSpPr>
          <p:cNvPr id="7" name="Espace réservé du pied de page 6"/>
          <p:cNvSpPr>
            <a:spLocks noGrp="1"/>
          </p:cNvSpPr>
          <p:nvPr>
            <p:ph type="ftr" sz="quarter" idx="11"/>
          </p:nvPr>
        </p:nvSpPr>
        <p:spPr/>
        <p:txBody>
          <a:bodyPr/>
          <a:lstStyle/>
          <a:p>
            <a:pPr>
              <a:defRPr/>
            </a:pPr>
            <a:r>
              <a:rPr lang="fr-FR" dirty="0"/>
              <a:t>Christophe Cancel – Alain Monge</a:t>
            </a:r>
          </a:p>
        </p:txBody>
      </p:sp>
      <p:pic>
        <p:nvPicPr>
          <p:cNvPr id="1946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025" y="2924175"/>
            <a:ext cx="7751763" cy="292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re 1"/>
          <p:cNvSpPr>
            <a:spLocks noGrp="1"/>
          </p:cNvSpPr>
          <p:nvPr>
            <p:ph type="ctrTitle" idx="4294967295"/>
          </p:nvPr>
        </p:nvSpPr>
        <p:spPr>
          <a:xfrm>
            <a:off x="685800" y="401638"/>
            <a:ext cx="7772400" cy="939800"/>
          </a:xfrm>
          <a:solidFill>
            <a:srgbClr val="D34817"/>
          </a:solidFill>
        </p:spPr>
        <p:txBody>
          <a:bodyPr/>
          <a:lstStyle/>
          <a:p>
            <a:r>
              <a:rPr lang="fr-FR" altLang="fr-FR" sz="2400" smtClean="0">
                <a:solidFill>
                  <a:schemeClr val="bg1"/>
                </a:solidFill>
              </a:rPr>
              <a:t>Réforme du BTS électrotechnique 2021</a:t>
            </a:r>
            <a:br>
              <a:rPr lang="fr-FR" altLang="fr-FR" sz="2400" smtClean="0">
                <a:solidFill>
                  <a:schemeClr val="bg1"/>
                </a:solidFill>
              </a:rPr>
            </a:br>
            <a:r>
              <a:rPr lang="fr-FR" altLang="fr-FR" sz="2400" b="1" smtClean="0">
                <a:solidFill>
                  <a:schemeClr val="bg1"/>
                </a:solidFill>
              </a:rPr>
              <a:t>Analyse, diagnostic, maintenance : évaluation.</a:t>
            </a:r>
            <a:endParaRPr lang="fr-FR" altLang="fr-FR" sz="2400" smtClean="0">
              <a:solidFill>
                <a:schemeClr val="bg1"/>
              </a:solidFill>
            </a:endParaRPr>
          </a:p>
        </p:txBody>
      </p:sp>
      <p:sp>
        <p:nvSpPr>
          <p:cNvPr id="4" name="Rectangle à coins arrondis 3"/>
          <p:cNvSpPr/>
          <p:nvPr/>
        </p:nvSpPr>
        <p:spPr>
          <a:xfrm>
            <a:off x="179388" y="188913"/>
            <a:ext cx="8785225" cy="6480175"/>
          </a:xfrm>
          <a:prstGeom prst="roundRect">
            <a:avLst>
              <a:gd name="adj" fmla="val 321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 name="Rectangle 4"/>
          <p:cNvSpPr/>
          <p:nvPr/>
        </p:nvSpPr>
        <p:spPr>
          <a:xfrm>
            <a:off x="684213" y="1341438"/>
            <a:ext cx="7775575" cy="71437"/>
          </a:xfrm>
          <a:prstGeom prst="rect">
            <a:avLst/>
          </a:prstGeom>
          <a:solidFill>
            <a:srgbClr val="91858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6" name="Rectangle 5"/>
          <p:cNvSpPr/>
          <p:nvPr/>
        </p:nvSpPr>
        <p:spPr>
          <a:xfrm>
            <a:off x="684213" y="333375"/>
            <a:ext cx="7775575" cy="71438"/>
          </a:xfrm>
          <a:prstGeom prst="rect">
            <a:avLst/>
          </a:prstGeom>
          <a:solidFill>
            <a:srgbClr val="F4B2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0" name="Espace réservé du numéro de diapositive 9"/>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62E2B7C2-364E-4518-9361-86CA3E2AD741}" type="slidenum">
              <a:rPr lang="fr-FR" sz="1200">
                <a:solidFill>
                  <a:schemeClr val="tx1">
                    <a:tint val="75000"/>
                  </a:schemeClr>
                </a:solidFill>
                <a:latin typeface="+mn-lt"/>
                <a:cs typeface="+mn-cs"/>
              </a:rPr>
              <a:pPr algn="r" fontAlgn="auto">
                <a:spcBef>
                  <a:spcPts val="0"/>
                </a:spcBef>
                <a:spcAft>
                  <a:spcPts val="0"/>
                </a:spcAft>
                <a:defRPr/>
              </a:pPr>
              <a:t>4</a:t>
            </a:fld>
            <a:endParaRPr lang="fr-FR" sz="1200">
              <a:solidFill>
                <a:schemeClr val="tx1">
                  <a:tint val="75000"/>
                </a:schemeClr>
              </a:solidFill>
              <a:latin typeface="+mn-lt"/>
              <a:cs typeface="+mn-cs"/>
            </a:endParaRPr>
          </a:p>
        </p:txBody>
      </p:sp>
      <p:sp>
        <p:nvSpPr>
          <p:cNvPr id="7" name="Espace réservé du pied de page 6"/>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r>
              <a:rPr lang="fr-FR" sz="1200" dirty="0">
                <a:solidFill>
                  <a:schemeClr val="tx1">
                    <a:tint val="75000"/>
                  </a:schemeClr>
                </a:solidFill>
                <a:latin typeface="+mn-lt"/>
                <a:cs typeface="+mn-cs"/>
              </a:rPr>
              <a:t>Christophe Cancel – Alain Monge</a:t>
            </a:r>
          </a:p>
        </p:txBody>
      </p:sp>
      <p:sp>
        <p:nvSpPr>
          <p:cNvPr id="28682" name="Text Box 10"/>
          <p:cNvSpPr txBox="1">
            <a:spLocks noChangeArrowheads="1"/>
          </p:cNvSpPr>
          <p:nvPr/>
        </p:nvSpPr>
        <p:spPr bwMode="auto">
          <a:xfrm>
            <a:off x="1239838" y="20812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GB" altLang="fr-FR"/>
          </a:p>
        </p:txBody>
      </p:sp>
      <p:pic>
        <p:nvPicPr>
          <p:cNvPr id="28683"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1989138"/>
            <a:ext cx="8640763" cy="1674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684" name="Text Box 12"/>
          <p:cNvSpPr txBox="1">
            <a:spLocks noChangeArrowheads="1"/>
          </p:cNvSpPr>
          <p:nvPr/>
        </p:nvSpPr>
        <p:spPr bwMode="auto">
          <a:xfrm>
            <a:off x="2392363" y="40243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GB" altLang="fr-FR"/>
          </a:p>
        </p:txBody>
      </p:sp>
      <p:pic>
        <p:nvPicPr>
          <p:cNvPr id="28685"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3644900"/>
            <a:ext cx="8424863" cy="2478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re 1"/>
          <p:cNvSpPr>
            <a:spLocks noGrp="1"/>
          </p:cNvSpPr>
          <p:nvPr>
            <p:ph type="ctrTitle"/>
          </p:nvPr>
        </p:nvSpPr>
        <p:spPr>
          <a:xfrm>
            <a:off x="685800" y="401638"/>
            <a:ext cx="7772400" cy="939800"/>
          </a:xfrm>
          <a:solidFill>
            <a:srgbClr val="D34817"/>
          </a:solidFill>
        </p:spPr>
        <p:txBody>
          <a:bodyPr/>
          <a:lstStyle/>
          <a:p>
            <a:r>
              <a:rPr lang="fr-FR" altLang="fr-FR" sz="2000" smtClean="0">
                <a:solidFill>
                  <a:schemeClr val="bg1"/>
                </a:solidFill>
              </a:rPr>
              <a:t>Réforme du BTS électrotechnique 2021</a:t>
            </a:r>
            <a:br>
              <a:rPr lang="fr-FR" altLang="fr-FR" sz="2000" smtClean="0">
                <a:solidFill>
                  <a:schemeClr val="bg1"/>
                </a:solidFill>
              </a:rPr>
            </a:br>
            <a:r>
              <a:rPr lang="fr-FR" altLang="fr-FR" sz="2000" b="1" smtClean="0">
                <a:solidFill>
                  <a:schemeClr val="bg1"/>
                </a:solidFill>
              </a:rPr>
              <a:t>Analyse, diagnostic, maintenance : évaluation</a:t>
            </a:r>
            <a:endParaRPr lang="fr-FR" altLang="fr-FR" sz="2000" smtClean="0">
              <a:solidFill>
                <a:schemeClr val="bg1"/>
              </a:solidFill>
            </a:endParaRPr>
          </a:p>
        </p:txBody>
      </p:sp>
      <p:sp>
        <p:nvSpPr>
          <p:cNvPr id="3" name="Sous-titre 2"/>
          <p:cNvSpPr>
            <a:spLocks noGrp="1"/>
          </p:cNvSpPr>
          <p:nvPr>
            <p:ph type="subTitle" idx="1"/>
          </p:nvPr>
        </p:nvSpPr>
        <p:spPr>
          <a:xfrm>
            <a:off x="179388" y="1484313"/>
            <a:ext cx="8713787" cy="2376487"/>
          </a:xfrm>
        </p:spPr>
        <p:txBody>
          <a:bodyPr>
            <a:noAutofit/>
          </a:bodyPr>
          <a:lstStyle/>
          <a:p>
            <a:pPr lvl="1" algn="l">
              <a:lnSpc>
                <a:spcPct val="150000"/>
              </a:lnSpc>
            </a:pPr>
            <a:r>
              <a:rPr lang="fr-FR" altLang="fr-FR" sz="1600" b="1" smtClean="0">
                <a:solidFill>
                  <a:srgbClr val="4D4D4D"/>
                </a:solidFill>
              </a:rPr>
              <a:t>Les activités d’analyse/diagnostic et/ou de maintenance peuvent être conduites par un groupe ou de manière individuelle. </a:t>
            </a:r>
          </a:p>
          <a:p>
            <a:pPr lvl="1" algn="l">
              <a:lnSpc>
                <a:spcPct val="150000"/>
              </a:lnSpc>
            </a:pPr>
            <a:r>
              <a:rPr lang="fr-FR" altLang="fr-FR" sz="1600" b="1" smtClean="0">
                <a:solidFill>
                  <a:srgbClr val="4D4D4D"/>
                </a:solidFill>
              </a:rPr>
              <a:t>Si les activités sont conduites en groupe, chaque étudiant est interrogé individuellement.</a:t>
            </a:r>
          </a:p>
          <a:p>
            <a:pPr lvl="1" algn="l">
              <a:lnSpc>
                <a:spcPct val="150000"/>
              </a:lnSpc>
            </a:pPr>
            <a:r>
              <a:rPr lang="fr-FR" altLang="fr-FR" sz="1600" b="1" smtClean="0">
                <a:solidFill>
                  <a:srgbClr val="4D4D4D"/>
                </a:solidFill>
              </a:rPr>
              <a:t>Les deux enseignants observent le candidat lors de son activité. Ils l’interrogent afin qu’il explicite le travail effectué, les différentes opérations réalisées, les procédures employées, les résultats, les préconisations, les conclusions.</a:t>
            </a:r>
          </a:p>
          <a:p>
            <a:pPr lvl="1" algn="l">
              <a:lnSpc>
                <a:spcPct val="150000"/>
              </a:lnSpc>
            </a:pPr>
            <a:endParaRPr lang="fr-FR" altLang="fr-FR" sz="1600" b="1" smtClean="0">
              <a:solidFill>
                <a:srgbClr val="4D4D4D"/>
              </a:solidFill>
            </a:endParaRPr>
          </a:p>
        </p:txBody>
      </p:sp>
      <p:sp>
        <p:nvSpPr>
          <p:cNvPr id="4" name="Rectangle à coins arrondis 3"/>
          <p:cNvSpPr/>
          <p:nvPr/>
        </p:nvSpPr>
        <p:spPr>
          <a:xfrm>
            <a:off x="179388" y="188913"/>
            <a:ext cx="8785225" cy="6480175"/>
          </a:xfrm>
          <a:prstGeom prst="roundRect">
            <a:avLst>
              <a:gd name="adj" fmla="val 321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 name="Rectangle 4"/>
          <p:cNvSpPr/>
          <p:nvPr/>
        </p:nvSpPr>
        <p:spPr>
          <a:xfrm>
            <a:off x="684213" y="1341438"/>
            <a:ext cx="7775575" cy="71437"/>
          </a:xfrm>
          <a:prstGeom prst="rect">
            <a:avLst/>
          </a:prstGeom>
          <a:solidFill>
            <a:srgbClr val="91858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6" name="Rectangle 5"/>
          <p:cNvSpPr/>
          <p:nvPr/>
        </p:nvSpPr>
        <p:spPr>
          <a:xfrm>
            <a:off x="684213" y="333375"/>
            <a:ext cx="7775575" cy="71438"/>
          </a:xfrm>
          <a:prstGeom prst="rect">
            <a:avLst/>
          </a:prstGeom>
          <a:solidFill>
            <a:srgbClr val="F4B2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0" name="Espace réservé du numéro de diapositive 9"/>
          <p:cNvSpPr>
            <a:spLocks noGrp="1"/>
          </p:cNvSpPr>
          <p:nvPr>
            <p:ph type="sldNum" sz="quarter" idx="12"/>
          </p:nvPr>
        </p:nvSpPr>
        <p:spPr/>
        <p:txBody>
          <a:bodyPr/>
          <a:lstStyle/>
          <a:p>
            <a:pPr>
              <a:defRPr/>
            </a:pPr>
            <a:fld id="{68E424AD-27C2-4B1C-869A-1EFE5C364C8A}" type="slidenum">
              <a:rPr lang="fr-FR"/>
              <a:pPr>
                <a:defRPr/>
              </a:pPr>
              <a:t>5</a:t>
            </a:fld>
            <a:endParaRPr lang="fr-FR" dirty="0"/>
          </a:p>
        </p:txBody>
      </p:sp>
      <p:sp>
        <p:nvSpPr>
          <p:cNvPr id="7" name="Espace réservé du pied de page 6"/>
          <p:cNvSpPr>
            <a:spLocks noGrp="1"/>
          </p:cNvSpPr>
          <p:nvPr>
            <p:ph type="ftr" sz="quarter" idx="11"/>
          </p:nvPr>
        </p:nvSpPr>
        <p:spPr/>
        <p:txBody>
          <a:bodyPr/>
          <a:lstStyle/>
          <a:p>
            <a:pPr>
              <a:defRPr/>
            </a:pPr>
            <a:r>
              <a:rPr lang="fr-FR" dirty="0"/>
              <a:t>Christophe Cancel – Alain Monge</a:t>
            </a:r>
          </a:p>
        </p:txBody>
      </p:sp>
      <p:pic>
        <p:nvPicPr>
          <p:cNvPr id="21515"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775" y="4221163"/>
            <a:ext cx="8534400" cy="2166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re 1"/>
          <p:cNvSpPr>
            <a:spLocks noGrp="1"/>
          </p:cNvSpPr>
          <p:nvPr>
            <p:ph type="ctrTitle" idx="4294967295"/>
          </p:nvPr>
        </p:nvSpPr>
        <p:spPr>
          <a:xfrm>
            <a:off x="685800" y="401638"/>
            <a:ext cx="7772400" cy="939800"/>
          </a:xfrm>
          <a:solidFill>
            <a:srgbClr val="D34817"/>
          </a:solidFill>
        </p:spPr>
        <p:txBody>
          <a:bodyPr/>
          <a:lstStyle/>
          <a:p>
            <a:r>
              <a:rPr lang="fr-FR" altLang="fr-FR" sz="2000" smtClean="0">
                <a:solidFill>
                  <a:schemeClr val="bg1"/>
                </a:solidFill>
              </a:rPr>
              <a:t>Réforme du BTS électrotechnique 2021</a:t>
            </a:r>
            <a:br>
              <a:rPr lang="fr-FR" altLang="fr-FR" sz="2000" smtClean="0">
                <a:solidFill>
                  <a:schemeClr val="bg1"/>
                </a:solidFill>
              </a:rPr>
            </a:br>
            <a:r>
              <a:rPr lang="fr-FR" altLang="fr-FR" sz="2000" b="1" smtClean="0">
                <a:solidFill>
                  <a:schemeClr val="bg1"/>
                </a:solidFill>
              </a:rPr>
              <a:t>Analyse, diagnostic, maintenance : évaluation</a:t>
            </a:r>
            <a:endParaRPr lang="fr-FR" altLang="fr-FR" sz="2000" smtClean="0">
              <a:solidFill>
                <a:schemeClr val="bg1"/>
              </a:solidFill>
            </a:endParaRPr>
          </a:p>
        </p:txBody>
      </p:sp>
      <p:sp>
        <p:nvSpPr>
          <p:cNvPr id="4" name="Rectangle à coins arrondis 3"/>
          <p:cNvSpPr/>
          <p:nvPr/>
        </p:nvSpPr>
        <p:spPr>
          <a:xfrm>
            <a:off x="179388" y="188913"/>
            <a:ext cx="8785225" cy="6480175"/>
          </a:xfrm>
          <a:prstGeom prst="roundRect">
            <a:avLst>
              <a:gd name="adj" fmla="val 321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 name="Rectangle 4"/>
          <p:cNvSpPr/>
          <p:nvPr/>
        </p:nvSpPr>
        <p:spPr>
          <a:xfrm>
            <a:off x="684213" y="1341438"/>
            <a:ext cx="7775575" cy="71437"/>
          </a:xfrm>
          <a:prstGeom prst="rect">
            <a:avLst/>
          </a:prstGeom>
          <a:solidFill>
            <a:srgbClr val="91858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6" name="Rectangle 5"/>
          <p:cNvSpPr/>
          <p:nvPr/>
        </p:nvSpPr>
        <p:spPr>
          <a:xfrm>
            <a:off x="684213" y="333375"/>
            <a:ext cx="7775575" cy="71438"/>
          </a:xfrm>
          <a:prstGeom prst="rect">
            <a:avLst/>
          </a:prstGeom>
          <a:solidFill>
            <a:srgbClr val="F4B2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0" name="Espace réservé du numéro de diapositive 9"/>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FF8EC6F-3920-40AD-9A95-5FC0EE11CED5}" type="slidenum">
              <a:rPr lang="fr-FR" sz="1200">
                <a:solidFill>
                  <a:schemeClr val="tx1">
                    <a:tint val="75000"/>
                  </a:schemeClr>
                </a:solidFill>
                <a:latin typeface="+mn-lt"/>
                <a:cs typeface="+mn-cs"/>
              </a:rPr>
              <a:pPr algn="r" fontAlgn="auto">
                <a:spcBef>
                  <a:spcPts val="0"/>
                </a:spcBef>
                <a:spcAft>
                  <a:spcPts val="0"/>
                </a:spcAft>
                <a:defRPr/>
              </a:pPr>
              <a:t>6</a:t>
            </a:fld>
            <a:endParaRPr lang="fr-FR" sz="1200" dirty="0">
              <a:solidFill>
                <a:schemeClr val="tx1">
                  <a:tint val="75000"/>
                </a:schemeClr>
              </a:solidFill>
              <a:latin typeface="+mn-lt"/>
              <a:cs typeface="+mn-cs"/>
            </a:endParaRPr>
          </a:p>
        </p:txBody>
      </p:sp>
      <p:sp>
        <p:nvSpPr>
          <p:cNvPr id="7" name="Espace réservé du pied de page 6"/>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r>
              <a:rPr lang="fr-FR" sz="1200" dirty="0">
                <a:solidFill>
                  <a:schemeClr val="tx1">
                    <a:tint val="75000"/>
                  </a:schemeClr>
                </a:solidFill>
                <a:latin typeface="+mn-lt"/>
                <a:cs typeface="+mn-cs"/>
              </a:rPr>
              <a:t>Christophe Cancel – Alain Monge</a:t>
            </a:r>
          </a:p>
        </p:txBody>
      </p:sp>
      <p:pic>
        <p:nvPicPr>
          <p:cNvPr id="30732" name="Picture 2"/>
          <p:cNvPicPr>
            <a:picLocks noChangeAspect="1" noChangeArrowheads="1"/>
          </p:cNvPicPr>
          <p:nvPr/>
        </p:nvPicPr>
        <p:blipFill>
          <a:blip r:embed="rId3">
            <a:extLst>
              <a:ext uri="{28A0092B-C50C-407E-A947-70E740481C1C}">
                <a14:useLocalDpi xmlns:a14="http://schemas.microsoft.com/office/drawing/2010/main" val="0"/>
              </a:ext>
            </a:extLst>
          </a:blip>
          <a:srcRect b="45064"/>
          <a:stretch>
            <a:fillRect/>
          </a:stretch>
        </p:blipFill>
        <p:spPr bwMode="auto">
          <a:xfrm>
            <a:off x="250825" y="2781300"/>
            <a:ext cx="8678863" cy="167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33" name="Text Box 13"/>
          <p:cNvSpPr txBox="1">
            <a:spLocks noChangeArrowheads="1"/>
          </p:cNvSpPr>
          <p:nvPr/>
        </p:nvSpPr>
        <p:spPr bwMode="auto">
          <a:xfrm>
            <a:off x="468313" y="4797425"/>
            <a:ext cx="8156575"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FR" altLang="fr-FR" sz="1600" b="1">
                <a:solidFill>
                  <a:srgbClr val="4D4D4D"/>
                </a:solidFill>
                <a:latin typeface="Calibri" pitchFamily="34" charset="0"/>
              </a:rPr>
              <a:t>Attention, il ne s’agit d’un CCF à proprement parler mais d’une évaluation sur la durée de la situation (5 séances dans l’exemple ci-dessus)</a:t>
            </a:r>
            <a:endParaRPr lang="en-GB" altLang="fr-FR" sz="1600" b="1">
              <a:solidFill>
                <a:srgbClr val="4D4D4D"/>
              </a:solidFill>
              <a:latin typeface="Calibri" pitchFamily="34" charset="0"/>
            </a:endParaRPr>
          </a:p>
        </p:txBody>
      </p:sp>
      <p:sp>
        <p:nvSpPr>
          <p:cNvPr id="30734" name="Text Box 14"/>
          <p:cNvSpPr txBox="1">
            <a:spLocks noChangeArrowheads="1"/>
          </p:cNvSpPr>
          <p:nvPr/>
        </p:nvSpPr>
        <p:spPr bwMode="auto">
          <a:xfrm>
            <a:off x="808038" y="1608138"/>
            <a:ext cx="6518275"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altLang="fr-FR" sz="1600" b="1">
                <a:solidFill>
                  <a:srgbClr val="4D4D4D"/>
                </a:solidFill>
                <a:latin typeface="Calibri" pitchFamily="34" charset="0"/>
              </a:rPr>
              <a:t>Cas ou toute l’évaluation correspond au travail fait en centre de formation.</a:t>
            </a:r>
          </a:p>
          <a:p>
            <a:endParaRPr lang="fr-FR" altLang="fr-FR" sz="1600" b="1">
              <a:solidFill>
                <a:srgbClr val="4D4D4D"/>
              </a:solidFill>
              <a:latin typeface="Calibri" pitchFamily="34" charset="0"/>
            </a:endParaRPr>
          </a:p>
          <a:p>
            <a:r>
              <a:rPr lang="fr-FR" altLang="fr-FR" sz="1600" b="1">
                <a:solidFill>
                  <a:srgbClr val="4D4D4D"/>
                </a:solidFill>
                <a:latin typeface="Calibri" pitchFamily="34" charset="0"/>
              </a:rPr>
              <a:t>Exemple donné :</a:t>
            </a:r>
            <a:endParaRPr lang="en-GB" altLang="fr-FR" sz="1600" b="1">
              <a:solidFill>
                <a:srgbClr val="4D4D4D"/>
              </a:solidFill>
              <a:latin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re 1"/>
          <p:cNvSpPr>
            <a:spLocks noGrp="1"/>
          </p:cNvSpPr>
          <p:nvPr>
            <p:ph type="ctrTitle" idx="4294967295"/>
          </p:nvPr>
        </p:nvSpPr>
        <p:spPr>
          <a:xfrm>
            <a:off x="685800" y="401638"/>
            <a:ext cx="7772400" cy="939800"/>
          </a:xfrm>
          <a:solidFill>
            <a:srgbClr val="D34817"/>
          </a:solidFill>
        </p:spPr>
        <p:txBody>
          <a:bodyPr/>
          <a:lstStyle/>
          <a:p>
            <a:r>
              <a:rPr lang="fr-FR" altLang="fr-FR" sz="2000" smtClean="0">
                <a:solidFill>
                  <a:schemeClr val="bg1"/>
                </a:solidFill>
              </a:rPr>
              <a:t>Réforme du BTS électrotechnique 2021</a:t>
            </a:r>
            <a:br>
              <a:rPr lang="fr-FR" altLang="fr-FR" sz="2000" smtClean="0">
                <a:solidFill>
                  <a:schemeClr val="bg1"/>
                </a:solidFill>
              </a:rPr>
            </a:br>
            <a:r>
              <a:rPr lang="fr-FR" altLang="fr-FR" sz="2000" b="1" smtClean="0">
                <a:solidFill>
                  <a:schemeClr val="bg1"/>
                </a:solidFill>
              </a:rPr>
              <a:t>Analyse, diagnostic, maintenance : évaluation</a:t>
            </a:r>
            <a:endParaRPr lang="fr-FR" altLang="fr-FR" sz="2000" smtClean="0">
              <a:solidFill>
                <a:schemeClr val="bg1"/>
              </a:solidFill>
            </a:endParaRPr>
          </a:p>
        </p:txBody>
      </p:sp>
      <p:sp>
        <p:nvSpPr>
          <p:cNvPr id="4" name="Rectangle à coins arrondis 3"/>
          <p:cNvSpPr/>
          <p:nvPr/>
        </p:nvSpPr>
        <p:spPr>
          <a:xfrm>
            <a:off x="179388" y="188913"/>
            <a:ext cx="8785225" cy="6480175"/>
          </a:xfrm>
          <a:prstGeom prst="roundRect">
            <a:avLst>
              <a:gd name="adj" fmla="val 321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 name="Rectangle 4"/>
          <p:cNvSpPr/>
          <p:nvPr/>
        </p:nvSpPr>
        <p:spPr>
          <a:xfrm>
            <a:off x="684213" y="1341438"/>
            <a:ext cx="7775575" cy="71437"/>
          </a:xfrm>
          <a:prstGeom prst="rect">
            <a:avLst/>
          </a:prstGeom>
          <a:solidFill>
            <a:srgbClr val="91858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6" name="Rectangle 5"/>
          <p:cNvSpPr/>
          <p:nvPr/>
        </p:nvSpPr>
        <p:spPr>
          <a:xfrm>
            <a:off x="684213" y="333375"/>
            <a:ext cx="7775575" cy="71438"/>
          </a:xfrm>
          <a:prstGeom prst="rect">
            <a:avLst/>
          </a:prstGeom>
          <a:solidFill>
            <a:srgbClr val="F4B2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0" name="Espace réservé du numéro de diapositive 9"/>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C76F31A-0FBA-4895-8276-64AE05DD520F}" type="slidenum">
              <a:rPr lang="fr-FR" sz="1200">
                <a:solidFill>
                  <a:schemeClr val="tx1">
                    <a:tint val="75000"/>
                  </a:schemeClr>
                </a:solidFill>
                <a:latin typeface="+mn-lt"/>
                <a:cs typeface="+mn-cs"/>
              </a:rPr>
              <a:pPr algn="r" fontAlgn="auto">
                <a:spcBef>
                  <a:spcPts val="0"/>
                </a:spcBef>
                <a:spcAft>
                  <a:spcPts val="0"/>
                </a:spcAft>
                <a:defRPr/>
              </a:pPr>
              <a:t>7</a:t>
            </a:fld>
            <a:endParaRPr lang="fr-FR" sz="1200" dirty="0">
              <a:solidFill>
                <a:schemeClr val="tx1">
                  <a:tint val="75000"/>
                </a:schemeClr>
              </a:solidFill>
              <a:latin typeface="+mn-lt"/>
              <a:cs typeface="+mn-cs"/>
            </a:endParaRPr>
          </a:p>
        </p:txBody>
      </p:sp>
      <p:sp>
        <p:nvSpPr>
          <p:cNvPr id="7" name="Espace réservé du pied de page 6"/>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r>
              <a:rPr lang="fr-FR" sz="1200" dirty="0">
                <a:solidFill>
                  <a:schemeClr val="tx1">
                    <a:tint val="75000"/>
                  </a:schemeClr>
                </a:solidFill>
                <a:latin typeface="+mn-lt"/>
                <a:cs typeface="+mn-cs"/>
              </a:rPr>
              <a:t>Christophe Cancel – Alain Monge</a:t>
            </a:r>
          </a:p>
        </p:txBody>
      </p:sp>
      <p:pic>
        <p:nvPicPr>
          <p:cNvPr id="32777"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288" y="2781300"/>
            <a:ext cx="8497887" cy="2595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778" name="Text Box 10"/>
          <p:cNvSpPr txBox="1">
            <a:spLocks noChangeArrowheads="1"/>
          </p:cNvSpPr>
          <p:nvPr/>
        </p:nvSpPr>
        <p:spPr bwMode="auto">
          <a:xfrm>
            <a:off x="447675" y="1576388"/>
            <a:ext cx="83724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FR" altLang="fr-FR" sz="1600" b="1">
                <a:solidFill>
                  <a:srgbClr val="4D4D4D"/>
                </a:solidFill>
                <a:latin typeface="Calibri" pitchFamily="34" charset="0"/>
              </a:rPr>
              <a:t>Cas où l’évaluation se fait en entreprise (apprentis) ou lorsque le stage participe à l’évaluation</a:t>
            </a:r>
            <a:endParaRPr lang="en-GB" altLang="fr-FR" sz="1600" b="1">
              <a:solidFill>
                <a:srgbClr val="4D4D4D"/>
              </a:solidFill>
              <a:latin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re 1"/>
          <p:cNvSpPr>
            <a:spLocks noGrp="1"/>
          </p:cNvSpPr>
          <p:nvPr>
            <p:ph type="ctrTitle" idx="4294967295"/>
          </p:nvPr>
        </p:nvSpPr>
        <p:spPr>
          <a:xfrm>
            <a:off x="685800" y="401638"/>
            <a:ext cx="7772400" cy="939800"/>
          </a:xfrm>
          <a:solidFill>
            <a:srgbClr val="D34817"/>
          </a:solidFill>
        </p:spPr>
        <p:txBody>
          <a:bodyPr/>
          <a:lstStyle/>
          <a:p>
            <a:r>
              <a:rPr lang="fr-FR" altLang="fr-FR" sz="2000" smtClean="0">
                <a:solidFill>
                  <a:schemeClr val="bg1"/>
                </a:solidFill>
              </a:rPr>
              <a:t>Réforme du BTS électrotechnique 2021</a:t>
            </a:r>
            <a:br>
              <a:rPr lang="fr-FR" altLang="fr-FR" sz="2000" smtClean="0">
                <a:solidFill>
                  <a:schemeClr val="bg1"/>
                </a:solidFill>
              </a:rPr>
            </a:br>
            <a:r>
              <a:rPr lang="fr-FR" altLang="fr-FR" sz="2000" b="1" smtClean="0">
                <a:solidFill>
                  <a:schemeClr val="bg1"/>
                </a:solidFill>
              </a:rPr>
              <a:t>Analyse, diagnostic, maintenance : évaluation</a:t>
            </a:r>
            <a:endParaRPr lang="fr-FR" altLang="fr-FR" sz="2000" smtClean="0">
              <a:solidFill>
                <a:schemeClr val="bg1"/>
              </a:solidFill>
            </a:endParaRPr>
          </a:p>
        </p:txBody>
      </p:sp>
      <p:sp>
        <p:nvSpPr>
          <p:cNvPr id="4" name="Rectangle à coins arrondis 3"/>
          <p:cNvSpPr/>
          <p:nvPr/>
        </p:nvSpPr>
        <p:spPr>
          <a:xfrm>
            <a:off x="179388" y="188913"/>
            <a:ext cx="8785225" cy="6480175"/>
          </a:xfrm>
          <a:prstGeom prst="roundRect">
            <a:avLst>
              <a:gd name="adj" fmla="val 321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 name="Rectangle 4"/>
          <p:cNvSpPr/>
          <p:nvPr/>
        </p:nvSpPr>
        <p:spPr>
          <a:xfrm>
            <a:off x="684213" y="1341438"/>
            <a:ext cx="7775575" cy="71437"/>
          </a:xfrm>
          <a:prstGeom prst="rect">
            <a:avLst/>
          </a:prstGeom>
          <a:solidFill>
            <a:srgbClr val="91858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6" name="Rectangle 5"/>
          <p:cNvSpPr/>
          <p:nvPr/>
        </p:nvSpPr>
        <p:spPr>
          <a:xfrm>
            <a:off x="684213" y="333375"/>
            <a:ext cx="7775575" cy="71438"/>
          </a:xfrm>
          <a:prstGeom prst="rect">
            <a:avLst/>
          </a:prstGeom>
          <a:solidFill>
            <a:srgbClr val="F4B2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0" name="Espace réservé du numéro de diapositive 9"/>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0F3825D-1B21-4BC4-9825-42C7F0E903C1}" type="slidenum">
              <a:rPr lang="fr-FR" sz="1200">
                <a:solidFill>
                  <a:schemeClr val="tx1">
                    <a:tint val="75000"/>
                  </a:schemeClr>
                </a:solidFill>
                <a:latin typeface="+mn-lt"/>
                <a:cs typeface="+mn-cs"/>
              </a:rPr>
              <a:pPr algn="r" fontAlgn="auto">
                <a:spcBef>
                  <a:spcPts val="0"/>
                </a:spcBef>
                <a:spcAft>
                  <a:spcPts val="0"/>
                </a:spcAft>
                <a:defRPr/>
              </a:pPr>
              <a:t>8</a:t>
            </a:fld>
            <a:endParaRPr lang="fr-FR" sz="1200" dirty="0">
              <a:solidFill>
                <a:schemeClr val="tx1">
                  <a:tint val="75000"/>
                </a:schemeClr>
              </a:solidFill>
              <a:latin typeface="+mn-lt"/>
              <a:cs typeface="+mn-cs"/>
            </a:endParaRPr>
          </a:p>
        </p:txBody>
      </p:sp>
      <p:sp>
        <p:nvSpPr>
          <p:cNvPr id="7" name="Espace réservé du pied de page 6"/>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r>
              <a:rPr lang="fr-FR" sz="1200" dirty="0">
                <a:solidFill>
                  <a:schemeClr val="tx1">
                    <a:tint val="75000"/>
                  </a:schemeClr>
                </a:solidFill>
                <a:latin typeface="+mn-lt"/>
                <a:cs typeface="+mn-cs"/>
              </a:rPr>
              <a:t>Christophe Cancel – Alain Monge</a:t>
            </a:r>
          </a:p>
        </p:txBody>
      </p:sp>
      <p:pic>
        <p:nvPicPr>
          <p:cNvPr id="34825"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188" y="2205038"/>
            <a:ext cx="8034337" cy="3973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4826" name="Text Box 10"/>
          <p:cNvSpPr txBox="1">
            <a:spLocks noChangeArrowheads="1"/>
          </p:cNvSpPr>
          <p:nvPr/>
        </p:nvSpPr>
        <p:spPr bwMode="auto">
          <a:xfrm>
            <a:off x="1239838" y="1536700"/>
            <a:ext cx="48371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altLang="fr-FR" sz="1600" b="1">
                <a:solidFill>
                  <a:srgbClr val="4D4D4D"/>
                </a:solidFill>
                <a:latin typeface="Calibri" pitchFamily="34" charset="0"/>
              </a:rPr>
              <a:t>Cas de la forme ponctuelle pratique (candidats libres…)</a:t>
            </a:r>
            <a:endParaRPr lang="en-GB" altLang="fr-FR" sz="1600" b="1">
              <a:solidFill>
                <a:srgbClr val="4D4D4D"/>
              </a:solidFill>
              <a:latin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re 1"/>
          <p:cNvSpPr>
            <a:spLocks noGrp="1"/>
          </p:cNvSpPr>
          <p:nvPr>
            <p:ph type="ctrTitle" idx="4294967295"/>
          </p:nvPr>
        </p:nvSpPr>
        <p:spPr>
          <a:xfrm>
            <a:off x="685800" y="401638"/>
            <a:ext cx="7772400" cy="939800"/>
          </a:xfrm>
          <a:solidFill>
            <a:srgbClr val="D34817"/>
          </a:solidFill>
        </p:spPr>
        <p:txBody>
          <a:bodyPr/>
          <a:lstStyle/>
          <a:p>
            <a:r>
              <a:rPr lang="fr-FR" altLang="fr-FR" sz="2000" smtClean="0">
                <a:solidFill>
                  <a:schemeClr val="bg1"/>
                </a:solidFill>
              </a:rPr>
              <a:t>Réforme du BTS électrotechnique 2021</a:t>
            </a:r>
            <a:br>
              <a:rPr lang="fr-FR" altLang="fr-FR" sz="2000" smtClean="0">
                <a:solidFill>
                  <a:schemeClr val="bg1"/>
                </a:solidFill>
              </a:rPr>
            </a:br>
            <a:r>
              <a:rPr lang="fr-FR" altLang="fr-FR" sz="2000" b="1" smtClean="0">
                <a:solidFill>
                  <a:schemeClr val="bg1"/>
                </a:solidFill>
              </a:rPr>
              <a:t>Analyse, diagnostic, maintenance : évaluation</a:t>
            </a:r>
            <a:endParaRPr lang="fr-FR" altLang="fr-FR" sz="2000" smtClean="0">
              <a:solidFill>
                <a:schemeClr val="bg1"/>
              </a:solidFill>
            </a:endParaRPr>
          </a:p>
        </p:txBody>
      </p:sp>
      <p:sp>
        <p:nvSpPr>
          <p:cNvPr id="4" name="Rectangle à coins arrondis 3"/>
          <p:cNvSpPr/>
          <p:nvPr/>
        </p:nvSpPr>
        <p:spPr>
          <a:xfrm>
            <a:off x="179388" y="188913"/>
            <a:ext cx="8785225" cy="6480175"/>
          </a:xfrm>
          <a:prstGeom prst="roundRect">
            <a:avLst>
              <a:gd name="adj" fmla="val 321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 name="Rectangle 4"/>
          <p:cNvSpPr/>
          <p:nvPr/>
        </p:nvSpPr>
        <p:spPr>
          <a:xfrm>
            <a:off x="684213" y="1341438"/>
            <a:ext cx="7775575" cy="71437"/>
          </a:xfrm>
          <a:prstGeom prst="rect">
            <a:avLst/>
          </a:prstGeom>
          <a:solidFill>
            <a:srgbClr val="91858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6" name="Rectangle 5"/>
          <p:cNvSpPr/>
          <p:nvPr/>
        </p:nvSpPr>
        <p:spPr>
          <a:xfrm>
            <a:off x="684213" y="333375"/>
            <a:ext cx="7775575" cy="71438"/>
          </a:xfrm>
          <a:prstGeom prst="rect">
            <a:avLst/>
          </a:prstGeom>
          <a:solidFill>
            <a:srgbClr val="F4B29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0" name="Espace réservé du numéro de diapositive 9"/>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E704D249-0336-4D26-9DB0-865FCA4CBA4E}" type="slidenum">
              <a:rPr lang="fr-FR" sz="1200">
                <a:solidFill>
                  <a:schemeClr val="tx1">
                    <a:tint val="75000"/>
                  </a:schemeClr>
                </a:solidFill>
                <a:latin typeface="+mn-lt"/>
                <a:cs typeface="+mn-cs"/>
              </a:rPr>
              <a:pPr algn="r" fontAlgn="auto">
                <a:spcBef>
                  <a:spcPts val="0"/>
                </a:spcBef>
                <a:spcAft>
                  <a:spcPts val="0"/>
                </a:spcAft>
                <a:defRPr/>
              </a:pPr>
              <a:t>9</a:t>
            </a:fld>
            <a:endParaRPr lang="fr-FR" sz="1200" dirty="0">
              <a:solidFill>
                <a:schemeClr val="tx1">
                  <a:tint val="75000"/>
                </a:schemeClr>
              </a:solidFill>
              <a:latin typeface="+mn-lt"/>
              <a:cs typeface="+mn-cs"/>
            </a:endParaRPr>
          </a:p>
        </p:txBody>
      </p:sp>
      <p:sp>
        <p:nvSpPr>
          <p:cNvPr id="7" name="Espace réservé du pied de page 6"/>
          <p:cNvSpPr txBox="1">
            <a:spLocks noGrp="1"/>
          </p:cNvSpPr>
          <p:nvPr/>
        </p:nvSpPr>
        <p:spPr>
          <a:xfrm>
            <a:off x="3124200" y="6356350"/>
            <a:ext cx="2895600" cy="365125"/>
          </a:xfrm>
          <a:prstGeom prst="rect">
            <a:avLst/>
          </a:prstGeom>
          <a:noFill/>
        </p:spPr>
        <p:txBody>
          <a:bodyPr anchor="ctr"/>
          <a:lstStyle/>
          <a:p>
            <a:pPr algn="ctr" fontAlgn="auto">
              <a:spcBef>
                <a:spcPts val="0"/>
              </a:spcBef>
              <a:spcAft>
                <a:spcPts val="0"/>
              </a:spcAft>
              <a:defRPr/>
            </a:pPr>
            <a:r>
              <a:rPr lang="fr-FR" sz="1200" dirty="0">
                <a:solidFill>
                  <a:schemeClr val="tx1">
                    <a:tint val="75000"/>
                  </a:schemeClr>
                </a:solidFill>
                <a:latin typeface="+mn-lt"/>
                <a:cs typeface="+mn-cs"/>
              </a:rPr>
              <a:t>Christophe Cancel – Alain Monge</a:t>
            </a:r>
          </a:p>
        </p:txBody>
      </p:sp>
      <p:sp>
        <p:nvSpPr>
          <p:cNvPr id="36873" name="Text Box 9"/>
          <p:cNvSpPr txBox="1">
            <a:spLocks noChangeArrowheads="1"/>
          </p:cNvSpPr>
          <p:nvPr/>
        </p:nvSpPr>
        <p:spPr bwMode="auto">
          <a:xfrm>
            <a:off x="950913" y="1824038"/>
            <a:ext cx="4974054" cy="4278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altLang="fr-FR" sz="1600" b="1" dirty="0">
                <a:solidFill>
                  <a:srgbClr val="4D4D4D"/>
                </a:solidFill>
                <a:latin typeface="Calibri" pitchFamily="34" charset="0"/>
              </a:rPr>
              <a:t>Utilisation de la grille nationale d’évaluation</a:t>
            </a:r>
            <a:r>
              <a:rPr lang="fr-FR" altLang="fr-FR" sz="1600" b="1" dirty="0" smtClean="0">
                <a:solidFill>
                  <a:srgbClr val="4D4D4D"/>
                </a:solidFill>
                <a:latin typeface="Calibri" pitchFamily="34" charset="0"/>
              </a:rPr>
              <a:t>:</a:t>
            </a:r>
          </a:p>
          <a:p>
            <a:endParaRPr lang="fr-FR" altLang="fr-FR" sz="1600" b="1" dirty="0">
              <a:solidFill>
                <a:srgbClr val="4D4D4D"/>
              </a:solidFill>
              <a:latin typeface="Calibri" pitchFamily="34" charset="0"/>
            </a:endParaRPr>
          </a:p>
          <a:p>
            <a:r>
              <a:rPr lang="fr-FR" altLang="fr-FR" sz="1600" b="1" dirty="0" smtClean="0">
                <a:solidFill>
                  <a:srgbClr val="4D4D4D"/>
                </a:solidFill>
                <a:latin typeface="Calibri" pitchFamily="34" charset="0"/>
              </a:rPr>
              <a:t>3 situations sont envisagées :</a:t>
            </a:r>
          </a:p>
          <a:p>
            <a:endParaRPr lang="fr-FR" altLang="fr-FR" sz="1600" b="1" dirty="0" smtClean="0">
              <a:solidFill>
                <a:srgbClr val="4D4D4D"/>
              </a:solidFill>
              <a:latin typeface="Calibri" pitchFamily="34" charset="0"/>
            </a:endParaRPr>
          </a:p>
          <a:p>
            <a:pPr marL="285750" indent="-285750">
              <a:buFontTx/>
              <a:buChar char="-"/>
            </a:pPr>
            <a:r>
              <a:rPr lang="fr-FR" altLang="fr-FR" sz="1600" b="1" dirty="0" smtClean="0">
                <a:solidFill>
                  <a:srgbClr val="4D4D4D"/>
                </a:solidFill>
                <a:latin typeface="Calibri" pitchFamily="34" charset="0"/>
              </a:rPr>
              <a:t>les 4 compétences sont évaluées</a:t>
            </a:r>
          </a:p>
          <a:p>
            <a:endParaRPr lang="fr-FR" altLang="fr-FR" sz="1600" b="1" dirty="0" smtClean="0">
              <a:solidFill>
                <a:srgbClr val="4D4D4D"/>
              </a:solidFill>
              <a:latin typeface="Calibri" pitchFamily="34" charset="0"/>
            </a:endParaRPr>
          </a:p>
          <a:p>
            <a:r>
              <a:rPr lang="fr-FR" altLang="fr-FR" sz="1600" b="1" dirty="0" smtClean="0">
                <a:solidFill>
                  <a:srgbClr val="4D4D4D"/>
                </a:solidFill>
                <a:latin typeface="Calibri" pitchFamily="34" charset="0"/>
                <a:hlinkClick r:id="rId3" action="ppaction://hlinkfile"/>
              </a:rPr>
              <a:t>Fiche Exemple U51 CCF indus.docx</a:t>
            </a:r>
            <a:endParaRPr lang="fr-FR" altLang="fr-FR" sz="1600" b="1" dirty="0" smtClean="0">
              <a:solidFill>
                <a:srgbClr val="4D4D4D"/>
              </a:solidFill>
              <a:latin typeface="Calibri" pitchFamily="34" charset="0"/>
            </a:endParaRPr>
          </a:p>
          <a:p>
            <a:pPr marL="285750" indent="-285750">
              <a:buFontTx/>
              <a:buChar char="-"/>
            </a:pPr>
            <a:endParaRPr lang="fr-FR" altLang="fr-FR" sz="1600" b="1" dirty="0" smtClean="0">
              <a:solidFill>
                <a:srgbClr val="4D4D4D"/>
              </a:solidFill>
              <a:latin typeface="Calibri" pitchFamily="34" charset="0"/>
            </a:endParaRPr>
          </a:p>
          <a:p>
            <a:pPr marL="285750" indent="-285750">
              <a:buFontTx/>
              <a:buChar char="-"/>
            </a:pPr>
            <a:r>
              <a:rPr lang="fr-FR" altLang="fr-FR" sz="1600" b="1" dirty="0" smtClean="0">
                <a:solidFill>
                  <a:srgbClr val="4D4D4D"/>
                </a:solidFill>
                <a:latin typeface="Calibri" pitchFamily="34" charset="0"/>
              </a:rPr>
              <a:t>la C18 « maintenance » n’est pas évaluée</a:t>
            </a:r>
          </a:p>
          <a:p>
            <a:endParaRPr lang="fr-FR" altLang="fr-FR" sz="1600" b="1" dirty="0">
              <a:solidFill>
                <a:srgbClr val="4D4D4D"/>
              </a:solidFill>
              <a:latin typeface="Calibri" pitchFamily="34" charset="0"/>
            </a:endParaRPr>
          </a:p>
          <a:p>
            <a:r>
              <a:rPr lang="fr-FR" altLang="fr-FR" sz="1600" b="1" dirty="0" smtClean="0">
                <a:solidFill>
                  <a:srgbClr val="4D4D4D"/>
                </a:solidFill>
                <a:latin typeface="Calibri" pitchFamily="34" charset="0"/>
                <a:hlinkClick r:id="rId4" action="ppaction://hlinkfile"/>
              </a:rPr>
              <a:t>Fiche Exemple U51 CCF habitat C18 non évaluée.docx</a:t>
            </a:r>
            <a:endParaRPr lang="fr-FR" altLang="fr-FR" sz="1600" b="1" dirty="0" smtClean="0">
              <a:solidFill>
                <a:srgbClr val="4D4D4D"/>
              </a:solidFill>
              <a:latin typeface="Calibri" pitchFamily="34" charset="0"/>
            </a:endParaRPr>
          </a:p>
          <a:p>
            <a:pPr marL="285750" indent="-285750">
              <a:buFontTx/>
              <a:buChar char="-"/>
            </a:pPr>
            <a:endParaRPr lang="fr-FR" altLang="fr-FR" sz="1600" b="1" dirty="0">
              <a:solidFill>
                <a:srgbClr val="4D4D4D"/>
              </a:solidFill>
              <a:latin typeface="Calibri" pitchFamily="34" charset="0"/>
            </a:endParaRPr>
          </a:p>
          <a:p>
            <a:pPr marL="285750" indent="-285750">
              <a:buFontTx/>
              <a:buChar char="-"/>
            </a:pPr>
            <a:r>
              <a:rPr lang="fr-FR" altLang="fr-FR" sz="1600" b="1" dirty="0" smtClean="0">
                <a:solidFill>
                  <a:srgbClr val="4D4D4D"/>
                </a:solidFill>
                <a:latin typeface="Calibri" pitchFamily="34" charset="0"/>
              </a:rPr>
              <a:t>la C17 </a:t>
            </a:r>
            <a:r>
              <a:rPr lang="fr-FR" altLang="fr-FR" sz="1600" b="1" dirty="0" smtClean="0">
                <a:solidFill>
                  <a:srgbClr val="4D4D4D"/>
                </a:solidFill>
                <a:latin typeface="Calibri" pitchFamily="34" charset="0"/>
              </a:rPr>
              <a:t>« </a:t>
            </a:r>
            <a:r>
              <a:rPr lang="fr-FR" altLang="fr-FR" sz="1600" b="1" dirty="0" smtClean="0">
                <a:solidFill>
                  <a:srgbClr val="4D4D4D"/>
                </a:solidFill>
                <a:latin typeface="Calibri" pitchFamily="34" charset="0"/>
              </a:rPr>
              <a:t>diagnostic » n’est pas évaluée</a:t>
            </a:r>
          </a:p>
          <a:p>
            <a:endParaRPr lang="fr-FR" altLang="fr-FR" sz="1600" b="1" dirty="0" smtClean="0">
              <a:solidFill>
                <a:srgbClr val="4D4D4D"/>
              </a:solidFill>
              <a:latin typeface="Calibri" pitchFamily="34" charset="0"/>
            </a:endParaRPr>
          </a:p>
          <a:p>
            <a:r>
              <a:rPr lang="fr-FR" altLang="fr-FR" sz="1600" b="1" dirty="0" smtClean="0">
                <a:solidFill>
                  <a:srgbClr val="4D4D4D"/>
                </a:solidFill>
                <a:latin typeface="Calibri" pitchFamily="34" charset="0"/>
                <a:hlinkClick r:id="rId5" action="ppaction://hlinkfile"/>
              </a:rPr>
              <a:t>Fiche Exemple U51 CCF entreprise C17 non évaluée.docx</a:t>
            </a:r>
            <a:endParaRPr lang="fr-FR" altLang="fr-FR" sz="1600" b="1" dirty="0">
              <a:solidFill>
                <a:srgbClr val="4D4D4D"/>
              </a:solidFill>
              <a:latin typeface="Calibri" pitchFamily="34" charset="0"/>
            </a:endParaRPr>
          </a:p>
          <a:p>
            <a:endParaRPr lang="fr-FR" altLang="fr-FR" sz="1600" b="1" dirty="0">
              <a:solidFill>
                <a:srgbClr val="4D4D4D"/>
              </a:solidFill>
              <a:latin typeface="Calibri" pitchFamily="34" charset="0"/>
            </a:endParaRPr>
          </a:p>
          <a:p>
            <a:r>
              <a:rPr lang="fr-FR" altLang="fr-FR" sz="1600" b="1" dirty="0" smtClean="0">
                <a:solidFill>
                  <a:srgbClr val="4D4D4D"/>
                </a:solidFill>
                <a:latin typeface="Calibri" pitchFamily="34" charset="0"/>
                <a:hlinkClick r:id="rId6" action="ppaction://hlinkfile"/>
              </a:rPr>
              <a:t>BTS </a:t>
            </a:r>
            <a:r>
              <a:rPr lang="fr-FR" altLang="fr-FR" sz="1600" b="1" dirty="0" err="1" smtClean="0">
                <a:solidFill>
                  <a:srgbClr val="4D4D4D"/>
                </a:solidFill>
                <a:latin typeface="Calibri" pitchFamily="34" charset="0"/>
                <a:hlinkClick r:id="rId6" action="ppaction://hlinkfile"/>
              </a:rPr>
              <a:t>Elec</a:t>
            </a:r>
            <a:r>
              <a:rPr lang="fr-FR" altLang="fr-FR" sz="1600" b="1" dirty="0" smtClean="0">
                <a:solidFill>
                  <a:srgbClr val="4D4D4D"/>
                </a:solidFill>
                <a:latin typeface="Calibri" pitchFamily="34" charset="0"/>
                <a:hlinkClick r:id="rId6" action="ppaction://hlinkfile"/>
              </a:rPr>
              <a:t> GRILLE CCF U51 V10_avril2020.xlsx</a:t>
            </a:r>
            <a:endParaRPr lang="en-GB" altLang="fr-FR" sz="1600" b="1" dirty="0">
              <a:solidFill>
                <a:srgbClr val="4D4D4D"/>
              </a:solidFill>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1367</TotalTime>
  <Words>508</Words>
  <Application>Microsoft Office PowerPoint</Application>
  <PresentationFormat>Affichage à l'écran (4:3)</PresentationFormat>
  <Paragraphs>96</Paragraphs>
  <Slides>11</Slides>
  <Notes>11</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Thème Office</vt:lpstr>
      <vt:lpstr>REFORME DU BTS ELECTROTECHNIQUE</vt:lpstr>
      <vt:lpstr>Réforme du BTS électrotechnique 2021 Analyse, diagnostic, maintenance : totale nouveauté ?</vt:lpstr>
      <vt:lpstr>Réforme du BTS électrotechnique 2021 Analyse, diagnostic, maintenance : organisation des enseignements</vt:lpstr>
      <vt:lpstr>Réforme du BTS électrotechnique 2021 Analyse, diagnostic, maintenance : évaluation.</vt:lpstr>
      <vt:lpstr>Réforme du BTS électrotechnique 2021 Analyse, diagnostic, maintenance : évaluation</vt:lpstr>
      <vt:lpstr>Réforme du BTS électrotechnique 2021 Analyse, diagnostic, maintenance : évaluation</vt:lpstr>
      <vt:lpstr>Réforme du BTS électrotechnique 2021 Analyse, diagnostic, maintenance : évaluation</vt:lpstr>
      <vt:lpstr>Réforme du BTS électrotechnique 2021 Analyse, diagnostic, maintenance : évaluation</vt:lpstr>
      <vt:lpstr>Réforme du BTS électrotechnique 2021 Analyse, diagnostic, maintenance : évaluation</vt:lpstr>
      <vt:lpstr>Réforme du BTS électrotechnique 2021 Analyse, diagnostic, maintenance : « réflexions »</vt:lpstr>
      <vt:lpstr>Réforme du BTS électrotechnique 2021 Analyse, diagnostic, maintenance : « réflexions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Salle polyvalente</dc:title>
  <dc:creator>chris</dc:creator>
  <cp:lastModifiedBy>chris</cp:lastModifiedBy>
  <cp:revision>106</cp:revision>
  <dcterms:created xsi:type="dcterms:W3CDTF">2017-11-17T04:16:00Z</dcterms:created>
  <dcterms:modified xsi:type="dcterms:W3CDTF">2020-10-02T14:07:33Z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1036-10.2.0.7646</vt:lpwstr>
  </property>
</Properties>
</file>